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25.svg" ContentType="image/svg+xml"/>
  <Override PartName="/ppt/media/image27.svg" ContentType="image/svg+xml"/>
  <Override PartName="/ppt/media/image3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558" r:id="rId3"/>
    <p:sldId id="560" r:id="rId4"/>
    <p:sldId id="566" r:id="rId5"/>
    <p:sldId id="569" r:id="rId7"/>
    <p:sldId id="567" r:id="rId8"/>
    <p:sldId id="561" r:id="rId9"/>
    <p:sldId id="568" r:id="rId10"/>
    <p:sldId id="579" r:id="rId11"/>
    <p:sldId id="580" r:id="rId12"/>
    <p:sldId id="562" r:id="rId13"/>
    <p:sldId id="570" r:id="rId14"/>
    <p:sldId id="571" r:id="rId15"/>
    <p:sldId id="591" r:id="rId16"/>
    <p:sldId id="572" r:id="rId17"/>
    <p:sldId id="575" r:id="rId18"/>
    <p:sldId id="576" r:id="rId19"/>
    <p:sldId id="577" r:id="rId20"/>
    <p:sldId id="578" r:id="rId21"/>
    <p:sldId id="582" r:id="rId22"/>
    <p:sldId id="584" r:id="rId23"/>
    <p:sldId id="583" r:id="rId24"/>
    <p:sldId id="585" r:id="rId25"/>
    <p:sldId id="586" r:id="rId26"/>
    <p:sldId id="587" r:id="rId27"/>
    <p:sldId id="588" r:id="rId28"/>
    <p:sldId id="589" r:id="rId29"/>
    <p:sldId id="590" r:id="rId30"/>
    <p:sldId id="592" r:id="rId31"/>
    <p:sldId id="593" r:id="rId32"/>
    <p:sldId id="594" r:id="rId33"/>
    <p:sldId id="595" r:id="rId34"/>
    <p:sldId id="596" r:id="rId35"/>
    <p:sldId id="597" r:id="rId36"/>
    <p:sldId id="598" r:id="rId37"/>
    <p:sldId id="599" r:id="rId38"/>
    <p:sldId id="600" r:id="rId39"/>
    <p:sldId id="601" r:id="rId40"/>
    <p:sldId id="602" r:id="rId41"/>
    <p:sldId id="603" r:id="rId42"/>
    <p:sldId id="604" r:id="rId43"/>
    <p:sldId id="605" r:id="rId44"/>
    <p:sldId id="606" r:id="rId45"/>
    <p:sldId id="610" r:id="rId46"/>
    <p:sldId id="608" r:id="rId47"/>
    <p:sldId id="609" r:id="rId48"/>
    <p:sldId id="611" r:id="rId49"/>
    <p:sldId id="612" r:id="rId50"/>
    <p:sldId id="613" r:id="rId51"/>
    <p:sldId id="614" r:id="rId52"/>
    <p:sldId id="619" r:id="rId53"/>
    <p:sldId id="615" r:id="rId54"/>
    <p:sldId id="617" r:id="rId55"/>
    <p:sldId id="616" r:id="rId56"/>
    <p:sldId id="618" r:id="rId57"/>
  </p:sldIdLst>
  <p:sldSz cx="12192000" cy="6858000"/>
  <p:notesSz cx="6858000" cy="9144000"/>
  <p:custDataLst>
    <p:tags r:id="rId6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基本概念" id="{4BD6919D-E38C-438C-951E-508A99E6AA97}">
          <p14:sldIdLst>
            <p14:sldId id="558"/>
            <p14:sldId id="560"/>
            <p14:sldId id="566"/>
            <p14:sldId id="569"/>
            <p14:sldId id="567"/>
            <p14:sldId id="561"/>
            <p14:sldId id="568"/>
          </p14:sldIdLst>
        </p14:section>
        <p14:section name="主存简单模型" id="{29F95ACC-F566-41A3-BC85-85C4C12517D8}">
          <p14:sldIdLst>
            <p14:sldId id="579"/>
            <p14:sldId id="580"/>
            <p14:sldId id="562"/>
            <p14:sldId id="570"/>
          </p14:sldIdLst>
        </p14:section>
        <p14:section name="半导体随机存储器" id="{ACA0FCE7-8687-43A1-AA4E-288D6C355D71}">
          <p14:sldIdLst>
            <p14:sldId id="571"/>
            <p14:sldId id="591"/>
            <p14:sldId id="572"/>
            <p14:sldId id="575"/>
            <p14:sldId id="576"/>
            <p14:sldId id="577"/>
            <p14:sldId id="578"/>
          </p14:sldIdLst>
        </p14:section>
        <p14:section name="主存与CPU的连接" id="{2E030EA6-1C9D-4654-B746-7E9468CC9819}">
          <p14:sldIdLst>
            <p14:sldId id="582"/>
            <p14:sldId id="584"/>
            <p14:sldId id="583"/>
            <p14:sldId id="585"/>
            <p14:sldId id="586"/>
            <p14:sldId id="587"/>
            <p14:sldId id="588"/>
            <p14:sldId id="589"/>
            <p14:sldId id="590"/>
          </p14:sldIdLst>
        </p14:section>
        <p14:section name="并行存储器" id="{39260FBD-119F-48CB-B600-39DA2E56B8D6}">
          <p14:sldIdLst>
            <p14:sldId id="592"/>
            <p14:sldId id="593"/>
            <p14:sldId id="594"/>
            <p14:sldId id="595"/>
            <p14:sldId id="596"/>
            <p14:sldId id="597"/>
          </p14:sldIdLst>
        </p14:section>
        <p14:section name="Cache" id="{B0115791-44E5-48B1-B7DD-7371DBB39812}">
          <p14:sldIdLst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10"/>
            <p14:sldId id="608"/>
            <p14:sldId id="609"/>
            <p14:sldId id="611"/>
          </p14:sldIdLst>
        </p14:section>
        <p14:section name="虚拟存储器" id="{36D45A78-7C9D-4EE0-9A62-2C2904594C5E}">
          <p14:sldIdLst>
            <p14:sldId id="612"/>
            <p14:sldId id="613"/>
            <p14:sldId id="614"/>
            <p14:sldId id="619"/>
            <p14:sldId id="615"/>
            <p14:sldId id="617"/>
            <p14:sldId id="616"/>
            <p14:sldId id="61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hui han" initials="j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55A11"/>
    <a:srgbClr val="F4B183"/>
    <a:srgbClr val="00B050"/>
    <a:srgbClr val="4472C4"/>
    <a:srgbClr val="FFD966"/>
    <a:srgbClr val="A9D18E"/>
    <a:srgbClr val="00B0F0"/>
    <a:srgbClr val="54823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695" autoAdjust="0"/>
  </p:normalViewPr>
  <p:slideViewPr>
    <p:cSldViewPr snapToGrid="0">
      <p:cViewPr varScale="1">
        <p:scale>
          <a:sx n="53" d="100"/>
          <a:sy n="53" d="100"/>
        </p:scale>
        <p:origin x="84" y="7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gs" Target="tags/tag1.xml"/><Relationship Id="rId61" Type="http://schemas.openxmlformats.org/officeDocument/2006/relationships/commentAuthors" Target="commentAuthors.xml"/><Relationship Id="rId60" Type="http://schemas.openxmlformats.org/officeDocument/2006/relationships/tableStyles" Target="tableStyles.xml"/><Relationship Id="rId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8D5DB2-23D0-4B6C-9901-440F976C1A2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D540D36D-5F29-41D4-8A34-62109B5BC71C}">
      <dgm:prSet phldrT="[文本]"/>
      <dgm:spPr/>
      <dgm:t>
        <a:bodyPr/>
        <a:lstStyle/>
        <a:p>
          <a:r>
            <a:rPr lang="en-US" altLang="zh-CN" dirty="0"/>
            <a:t>cache</a:t>
          </a:r>
          <a:endParaRPr lang="zh-CN" altLang="en-US" dirty="0"/>
        </a:p>
      </dgm:t>
    </dgm:pt>
    <dgm:pt modelId="{81F71611-9909-4F37-9426-0595ED8A55D7}" cxnId="{D1BBF8F2-CDFC-436E-A542-F6BAB5146473}" type="parTrans">
      <dgm:prSet/>
      <dgm:spPr/>
      <dgm:t>
        <a:bodyPr/>
        <a:lstStyle/>
        <a:p>
          <a:endParaRPr lang="zh-CN" altLang="en-US"/>
        </a:p>
      </dgm:t>
    </dgm:pt>
    <dgm:pt modelId="{574D1CEE-7333-4A2F-A3C9-3166716D1369}" cxnId="{D1BBF8F2-CDFC-436E-A542-F6BAB5146473}" type="sibTrans">
      <dgm:prSet/>
      <dgm:spPr/>
      <dgm:t>
        <a:bodyPr/>
        <a:lstStyle/>
        <a:p>
          <a:endParaRPr lang="zh-CN" altLang="en-US"/>
        </a:p>
      </dgm:t>
    </dgm:pt>
    <dgm:pt modelId="{8890FC06-7B5A-497B-984C-4F2763E3E5E0}">
      <dgm:prSet phldrT="[文本]"/>
      <dgm:spPr/>
      <dgm:t>
        <a:bodyPr/>
        <a:lstStyle/>
        <a:p>
          <a:r>
            <a:rPr lang="zh-CN" altLang="en-US" dirty="0"/>
            <a:t>主存</a:t>
          </a:r>
        </a:p>
      </dgm:t>
    </dgm:pt>
    <dgm:pt modelId="{C642D86C-B531-4D67-B08F-FEB7B45897F5}" cxnId="{137CF515-37CD-4009-81F7-D583C406F1CE}" type="parTrans">
      <dgm:prSet/>
      <dgm:spPr/>
      <dgm:t>
        <a:bodyPr/>
        <a:lstStyle/>
        <a:p>
          <a:endParaRPr lang="zh-CN" altLang="en-US"/>
        </a:p>
      </dgm:t>
    </dgm:pt>
    <dgm:pt modelId="{22E0FEF1-0033-41EE-B706-34167411FA11}" cxnId="{137CF515-37CD-4009-81F7-D583C406F1CE}" type="sibTrans">
      <dgm:prSet/>
      <dgm:spPr/>
      <dgm:t>
        <a:bodyPr/>
        <a:lstStyle/>
        <a:p>
          <a:endParaRPr lang="zh-CN" altLang="en-US"/>
        </a:p>
      </dgm:t>
    </dgm:pt>
    <dgm:pt modelId="{15BF3282-962E-4E44-B3B0-FE24747CAFC5}">
      <dgm:prSet phldrT="[文本]"/>
      <dgm:spPr/>
      <dgm:t>
        <a:bodyPr/>
        <a:lstStyle/>
        <a:p>
          <a:r>
            <a:rPr lang="zh-CN" altLang="en-US" dirty="0"/>
            <a:t>辅存</a:t>
          </a:r>
        </a:p>
      </dgm:t>
    </dgm:pt>
    <dgm:pt modelId="{0B06BFBA-76DF-48E8-B329-E4BA6AF69FE3}" cxnId="{58BB4091-7235-4CB2-9A46-1FE269BDFBD2}" type="parTrans">
      <dgm:prSet/>
      <dgm:spPr/>
      <dgm:t>
        <a:bodyPr/>
        <a:lstStyle/>
        <a:p>
          <a:endParaRPr lang="zh-CN" altLang="en-US"/>
        </a:p>
      </dgm:t>
    </dgm:pt>
    <dgm:pt modelId="{19989A02-02BB-4DE8-B84E-EA5489973684}" cxnId="{58BB4091-7235-4CB2-9A46-1FE269BDFBD2}" type="sibTrans">
      <dgm:prSet/>
      <dgm:spPr/>
      <dgm:t>
        <a:bodyPr/>
        <a:lstStyle/>
        <a:p>
          <a:endParaRPr lang="zh-CN" altLang="en-US"/>
        </a:p>
      </dgm:t>
    </dgm:pt>
    <dgm:pt modelId="{53B446F0-DE41-4B28-AE01-D1013A29D72F}" type="pres">
      <dgm:prSet presAssocID="{978D5DB2-23D0-4B6C-9901-440F976C1A2D}" presName="Name0" presStyleCnt="0">
        <dgm:presLayoutVars>
          <dgm:dir/>
          <dgm:animLvl val="lvl"/>
          <dgm:resizeHandles val="exact"/>
        </dgm:presLayoutVars>
      </dgm:prSet>
      <dgm:spPr/>
    </dgm:pt>
    <dgm:pt modelId="{27DE160C-D223-42BA-9240-8D5123FDF506}" type="pres">
      <dgm:prSet presAssocID="{D540D36D-5F29-41D4-8A34-62109B5BC71C}" presName="Name8" presStyleCnt="0"/>
      <dgm:spPr/>
    </dgm:pt>
    <dgm:pt modelId="{F86788ED-F77D-4EB8-B9A5-CBA89E9ACA74}" type="pres">
      <dgm:prSet presAssocID="{D540D36D-5F29-41D4-8A34-62109B5BC71C}" presName="level" presStyleLbl="node1" presStyleIdx="0" presStyleCnt="3">
        <dgm:presLayoutVars>
          <dgm:chMax val="1"/>
          <dgm:bulletEnabled val="1"/>
        </dgm:presLayoutVars>
      </dgm:prSet>
      <dgm:spPr/>
    </dgm:pt>
    <dgm:pt modelId="{C9D8D55E-DA7E-4A14-AE09-B3D8E5AD29E2}" type="pres">
      <dgm:prSet presAssocID="{D540D36D-5F29-41D4-8A34-62109B5BC71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75B937F-7D19-455F-A579-DC9A2C26E7B6}" type="pres">
      <dgm:prSet presAssocID="{8890FC06-7B5A-497B-984C-4F2763E3E5E0}" presName="Name8" presStyleCnt="0"/>
      <dgm:spPr/>
    </dgm:pt>
    <dgm:pt modelId="{7A634EDC-2C36-4DFB-A727-534B6A0108CC}" type="pres">
      <dgm:prSet presAssocID="{8890FC06-7B5A-497B-984C-4F2763E3E5E0}" presName="level" presStyleLbl="node1" presStyleIdx="1" presStyleCnt="3">
        <dgm:presLayoutVars>
          <dgm:chMax val="1"/>
          <dgm:bulletEnabled val="1"/>
        </dgm:presLayoutVars>
      </dgm:prSet>
      <dgm:spPr/>
    </dgm:pt>
    <dgm:pt modelId="{1B408DFB-5307-4405-8C41-827366B10359}" type="pres">
      <dgm:prSet presAssocID="{8890FC06-7B5A-497B-984C-4F2763E3E5E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CAE3080-E83C-4DBB-92DD-8BEB06449CD0}" type="pres">
      <dgm:prSet presAssocID="{15BF3282-962E-4E44-B3B0-FE24747CAFC5}" presName="Name8" presStyleCnt="0"/>
      <dgm:spPr/>
    </dgm:pt>
    <dgm:pt modelId="{112B6793-1F8D-4206-B9B9-44B534B81C18}" type="pres">
      <dgm:prSet presAssocID="{15BF3282-962E-4E44-B3B0-FE24747CAFC5}" presName="level" presStyleLbl="node1" presStyleIdx="2" presStyleCnt="3">
        <dgm:presLayoutVars>
          <dgm:chMax val="1"/>
          <dgm:bulletEnabled val="1"/>
        </dgm:presLayoutVars>
      </dgm:prSet>
      <dgm:spPr/>
    </dgm:pt>
    <dgm:pt modelId="{CF54CFA3-18EA-4FE0-9C01-A74BF87B104C}" type="pres">
      <dgm:prSet presAssocID="{15BF3282-962E-4E44-B3B0-FE24747CAFC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0EC4711-4036-44E3-B741-EACEB8D66AD7}" type="presOf" srcId="{8890FC06-7B5A-497B-984C-4F2763E3E5E0}" destId="{7A634EDC-2C36-4DFB-A727-534B6A0108CC}" srcOrd="0" destOrd="0" presId="urn:microsoft.com/office/officeart/2005/8/layout/pyramid1"/>
    <dgm:cxn modelId="{137CF515-37CD-4009-81F7-D583C406F1CE}" srcId="{978D5DB2-23D0-4B6C-9901-440F976C1A2D}" destId="{8890FC06-7B5A-497B-984C-4F2763E3E5E0}" srcOrd="1" destOrd="0" parTransId="{C642D86C-B531-4D67-B08F-FEB7B45897F5}" sibTransId="{22E0FEF1-0033-41EE-B706-34167411FA11}"/>
    <dgm:cxn modelId="{EDE4922B-8F52-44EB-BF8C-3D4E6933B1FC}" type="presOf" srcId="{D540D36D-5F29-41D4-8A34-62109B5BC71C}" destId="{C9D8D55E-DA7E-4A14-AE09-B3D8E5AD29E2}" srcOrd="1" destOrd="0" presId="urn:microsoft.com/office/officeart/2005/8/layout/pyramid1"/>
    <dgm:cxn modelId="{E71AA56A-58B4-49C2-983B-7248C0D13874}" type="presOf" srcId="{978D5DB2-23D0-4B6C-9901-440F976C1A2D}" destId="{53B446F0-DE41-4B28-AE01-D1013A29D72F}" srcOrd="0" destOrd="0" presId="urn:microsoft.com/office/officeart/2005/8/layout/pyramid1"/>
    <dgm:cxn modelId="{66D2BA4A-8E7B-4713-9146-6C314E19D4A5}" type="presOf" srcId="{15BF3282-962E-4E44-B3B0-FE24747CAFC5}" destId="{CF54CFA3-18EA-4FE0-9C01-A74BF87B104C}" srcOrd="1" destOrd="0" presId="urn:microsoft.com/office/officeart/2005/8/layout/pyramid1"/>
    <dgm:cxn modelId="{B7B91E7A-30D6-4B99-88FB-B39418317019}" type="presOf" srcId="{D540D36D-5F29-41D4-8A34-62109B5BC71C}" destId="{F86788ED-F77D-4EB8-B9A5-CBA89E9ACA74}" srcOrd="0" destOrd="0" presId="urn:microsoft.com/office/officeart/2005/8/layout/pyramid1"/>
    <dgm:cxn modelId="{58BB4091-7235-4CB2-9A46-1FE269BDFBD2}" srcId="{978D5DB2-23D0-4B6C-9901-440F976C1A2D}" destId="{15BF3282-962E-4E44-B3B0-FE24747CAFC5}" srcOrd="2" destOrd="0" parTransId="{0B06BFBA-76DF-48E8-B329-E4BA6AF69FE3}" sibTransId="{19989A02-02BB-4DE8-B84E-EA5489973684}"/>
    <dgm:cxn modelId="{72D78EE4-B776-4427-BB08-A2658DDDF18C}" type="presOf" srcId="{8890FC06-7B5A-497B-984C-4F2763E3E5E0}" destId="{1B408DFB-5307-4405-8C41-827366B10359}" srcOrd="1" destOrd="0" presId="urn:microsoft.com/office/officeart/2005/8/layout/pyramid1"/>
    <dgm:cxn modelId="{273F3BE6-7B83-4365-8CB4-92B713E6825B}" type="presOf" srcId="{15BF3282-962E-4E44-B3B0-FE24747CAFC5}" destId="{112B6793-1F8D-4206-B9B9-44B534B81C18}" srcOrd="0" destOrd="0" presId="urn:microsoft.com/office/officeart/2005/8/layout/pyramid1"/>
    <dgm:cxn modelId="{D1BBF8F2-CDFC-436E-A542-F6BAB5146473}" srcId="{978D5DB2-23D0-4B6C-9901-440F976C1A2D}" destId="{D540D36D-5F29-41D4-8A34-62109B5BC71C}" srcOrd="0" destOrd="0" parTransId="{81F71611-9909-4F37-9426-0595ED8A55D7}" sibTransId="{574D1CEE-7333-4A2F-A3C9-3166716D1369}"/>
    <dgm:cxn modelId="{0BEE8B63-57C4-4EFE-9980-B1D70241FB43}" type="presParOf" srcId="{53B446F0-DE41-4B28-AE01-D1013A29D72F}" destId="{27DE160C-D223-42BA-9240-8D5123FDF506}" srcOrd="0" destOrd="0" presId="urn:microsoft.com/office/officeart/2005/8/layout/pyramid1"/>
    <dgm:cxn modelId="{09CBB917-5586-4F7D-B64B-397F31ACBFCF}" type="presParOf" srcId="{27DE160C-D223-42BA-9240-8D5123FDF506}" destId="{F86788ED-F77D-4EB8-B9A5-CBA89E9ACA74}" srcOrd="0" destOrd="0" presId="urn:microsoft.com/office/officeart/2005/8/layout/pyramid1"/>
    <dgm:cxn modelId="{F296BB3A-EDEA-4EF7-ABAD-BACD6AB4F292}" type="presParOf" srcId="{27DE160C-D223-42BA-9240-8D5123FDF506}" destId="{C9D8D55E-DA7E-4A14-AE09-B3D8E5AD29E2}" srcOrd="1" destOrd="0" presId="urn:microsoft.com/office/officeart/2005/8/layout/pyramid1"/>
    <dgm:cxn modelId="{7FE9BBA6-BFAC-4FAC-BE59-8B02F6CB0663}" type="presParOf" srcId="{53B446F0-DE41-4B28-AE01-D1013A29D72F}" destId="{A75B937F-7D19-455F-A579-DC9A2C26E7B6}" srcOrd="1" destOrd="0" presId="urn:microsoft.com/office/officeart/2005/8/layout/pyramid1"/>
    <dgm:cxn modelId="{0AC2BF0F-AEB4-4215-9DEC-034FE93509FA}" type="presParOf" srcId="{A75B937F-7D19-455F-A579-DC9A2C26E7B6}" destId="{7A634EDC-2C36-4DFB-A727-534B6A0108CC}" srcOrd="0" destOrd="0" presId="urn:microsoft.com/office/officeart/2005/8/layout/pyramid1"/>
    <dgm:cxn modelId="{C49A181A-82B1-443F-9244-9D61BDB9DF1F}" type="presParOf" srcId="{A75B937F-7D19-455F-A579-DC9A2C26E7B6}" destId="{1B408DFB-5307-4405-8C41-827366B10359}" srcOrd="1" destOrd="0" presId="urn:microsoft.com/office/officeart/2005/8/layout/pyramid1"/>
    <dgm:cxn modelId="{A6BFB42F-2513-477F-9A55-31149802F88E}" type="presParOf" srcId="{53B446F0-DE41-4B28-AE01-D1013A29D72F}" destId="{5CAE3080-E83C-4DBB-92DD-8BEB06449CD0}" srcOrd="2" destOrd="0" presId="urn:microsoft.com/office/officeart/2005/8/layout/pyramid1"/>
    <dgm:cxn modelId="{AF452B69-4474-4777-AAA5-0FFC59AEC408}" type="presParOf" srcId="{5CAE3080-E83C-4DBB-92DD-8BEB06449CD0}" destId="{112B6793-1F8D-4206-B9B9-44B534B81C18}" srcOrd="0" destOrd="0" presId="urn:microsoft.com/office/officeart/2005/8/layout/pyramid1"/>
    <dgm:cxn modelId="{DD06DADE-AB3F-47C2-B1CE-32C29785D0FD}" type="presParOf" srcId="{5CAE3080-E83C-4DBB-92DD-8BEB06449CD0}" destId="{CF54CFA3-18EA-4FE0-9C01-A74BF87B104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996966" cy="2281404"/>
        <a:chOff x="0" y="0"/>
        <a:chExt cx="6996966" cy="2281404"/>
      </a:xfrm>
    </dsp:grpSpPr>
    <dsp:sp modelId="{F86788ED-F77D-4EB8-B9A5-CBA89E9ACA74}">
      <dsp:nvSpPr>
        <dsp:cNvPr id="3" name="梯形 2"/>
        <dsp:cNvSpPr/>
      </dsp:nvSpPr>
      <dsp:spPr bwMode="white">
        <a:xfrm>
          <a:off x="2332322" y="0"/>
          <a:ext cx="2332322" cy="760468"/>
        </a:xfrm>
        <a:prstGeom prst="trapezoid">
          <a:avLst>
            <a:gd name="adj" fmla="val 153347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cache</a:t>
          </a:r>
          <a:endParaRPr lang="zh-CN" altLang="en-US" dirty="0">
            <a:solidFill>
              <a:schemeClr val="tx1"/>
            </a:solidFill>
          </a:endParaRPr>
        </a:p>
      </dsp:txBody>
      <dsp:txXfrm>
        <a:off x="2332322" y="0"/>
        <a:ext cx="2332322" cy="760468"/>
      </dsp:txXfrm>
    </dsp:sp>
    <dsp:sp modelId="{7A634EDC-2C36-4DFB-A727-534B6A0108CC}">
      <dsp:nvSpPr>
        <dsp:cNvPr id="4" name="梯形 3"/>
        <dsp:cNvSpPr/>
      </dsp:nvSpPr>
      <dsp:spPr bwMode="white">
        <a:xfrm>
          <a:off x="1166161" y="760468"/>
          <a:ext cx="4664644" cy="760468"/>
        </a:xfrm>
        <a:prstGeom prst="trapezoid">
          <a:avLst>
            <a:gd name="adj" fmla="val 153347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</a:rPr>
            <a:t>主存</a:t>
          </a:r>
          <a:endParaRPr>
            <a:solidFill>
              <a:schemeClr val="tx1"/>
            </a:solidFill>
          </a:endParaRPr>
        </a:p>
      </dsp:txBody>
      <dsp:txXfrm>
        <a:off x="1166161" y="760468"/>
        <a:ext cx="4664644" cy="760468"/>
      </dsp:txXfrm>
    </dsp:sp>
    <dsp:sp modelId="{112B6793-1F8D-4206-B9B9-44B534B81C18}">
      <dsp:nvSpPr>
        <dsp:cNvPr id="5" name="梯形 4"/>
        <dsp:cNvSpPr/>
      </dsp:nvSpPr>
      <dsp:spPr bwMode="white">
        <a:xfrm>
          <a:off x="0" y="1520936"/>
          <a:ext cx="6996966" cy="760468"/>
        </a:xfrm>
        <a:prstGeom prst="trapezoid">
          <a:avLst>
            <a:gd name="adj" fmla="val 153347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</a:rPr>
            <a:t>辅存</a:t>
          </a:r>
          <a:endParaRPr>
            <a:solidFill>
              <a:schemeClr val="tx1"/>
            </a:solidFill>
          </a:endParaRPr>
        </a:p>
      </dsp:txBody>
      <dsp:txXfrm>
        <a:off x="0" y="1520936"/>
        <a:ext cx="6996966" cy="76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4F48-3EC3-4912-B201-9266129D6B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半顺序存取又称直接存取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SRAM</a:t>
            </a:r>
            <a:r>
              <a:rPr lang="zh-CN" altLang="en-US" dirty="0"/>
              <a:t>：</a:t>
            </a:r>
            <a:r>
              <a:rPr lang="en-US" altLang="zh-CN" dirty="0"/>
              <a:t>Static Random Access Memory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DRAM</a:t>
            </a:r>
            <a:r>
              <a:rPr lang="zh-CN" altLang="en-US" dirty="0"/>
              <a:t>：</a:t>
            </a:r>
            <a:r>
              <a:rPr lang="en-US" altLang="zh-CN" dirty="0"/>
              <a:t>Dynamic Random Access Memory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思考：为什么要将地址分为行地址和列地址两部分？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可以减少选通线的数量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800" dirty="0"/>
              <a:t>1. </a:t>
            </a:r>
            <a:r>
              <a:rPr lang="zh-CN" altLang="en-US" sz="800" dirty="0"/>
              <a:t>地址先有效，以便译码选中存储单元</a:t>
            </a:r>
            <a:endParaRPr lang="en-US" altLang="zh-CN" sz="800" dirty="0"/>
          </a:p>
          <a:p>
            <a:pPr marL="0" indent="0">
              <a:buNone/>
            </a:pPr>
            <a:r>
              <a:rPr lang="en-US" altLang="zh-CN" sz="800" dirty="0"/>
              <a:t>2. </a:t>
            </a:r>
            <a:r>
              <a:rPr lang="zh-CN" altLang="en-US" sz="800" dirty="0"/>
              <a:t>然后片选和</a:t>
            </a:r>
            <a:r>
              <a:rPr lang="en-US" altLang="zh-CN" sz="800" dirty="0"/>
              <a:t>OE</a:t>
            </a:r>
            <a:r>
              <a:rPr lang="zh-CN" altLang="en-US" sz="800" dirty="0"/>
              <a:t>有效，控制芯片片选和读出</a:t>
            </a:r>
            <a:endParaRPr lang="en-US" altLang="zh-CN" sz="800" dirty="0"/>
          </a:p>
          <a:p>
            <a:pPr marL="0" indent="0">
              <a:buNone/>
            </a:pPr>
            <a:r>
              <a:rPr lang="en-US" altLang="zh-CN" sz="800" dirty="0"/>
              <a:t>3. </a:t>
            </a:r>
            <a:r>
              <a:rPr lang="zh-CN" altLang="en-US" sz="800" dirty="0"/>
              <a:t>从地址有效经过</a:t>
            </a:r>
            <a:r>
              <a:rPr lang="en-US" altLang="zh-CN" sz="800" dirty="0"/>
              <a:t>TAQ</a:t>
            </a:r>
            <a:r>
              <a:rPr lang="zh-CN" altLang="en-US" sz="800" dirty="0"/>
              <a:t>时间，数据总线上出现了有效读出数据</a:t>
            </a:r>
            <a:endParaRPr lang="en-US" altLang="zh-CN" sz="800" dirty="0"/>
          </a:p>
          <a:p>
            <a:pPr marL="0" indent="0">
              <a:buNone/>
            </a:pPr>
            <a:r>
              <a:rPr lang="en-US" altLang="zh-CN" sz="800" dirty="0"/>
              <a:t>4. </a:t>
            </a:r>
            <a:r>
              <a:rPr lang="zh-CN" altLang="en-US" sz="800" dirty="0"/>
              <a:t>之后延迟一段时间，片选和</a:t>
            </a:r>
            <a:r>
              <a:rPr lang="en-US" altLang="zh-CN" sz="800" dirty="0"/>
              <a:t>OE</a:t>
            </a:r>
            <a:r>
              <a:rPr lang="zh-CN" altLang="en-US" sz="800" dirty="0"/>
              <a:t>撤销，再延迟一段时间地址撤销，这是为了保证读出数据的正确性</a:t>
            </a:r>
            <a:endParaRPr lang="en-US" altLang="zh-CN" sz="800" dirty="0"/>
          </a:p>
          <a:p>
            <a:pPr marL="0" indent="0">
              <a:buNone/>
            </a:pPr>
            <a:r>
              <a:rPr lang="en-US" altLang="zh-CN" sz="800" dirty="0"/>
              <a:t>TRC</a:t>
            </a:r>
            <a:r>
              <a:rPr lang="zh-CN" altLang="en-US" sz="800" dirty="0"/>
              <a:t>即为读周期时间</a:t>
            </a:r>
            <a:endParaRPr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地址先有效</a:t>
            </a:r>
            <a:r>
              <a:rPr lang="en-US" altLang="zh-CN"/>
              <a:t>(here)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接着片选有效、</a:t>
            </a:r>
            <a:r>
              <a:rPr lang="en-US" altLang="zh-CN" dirty="0"/>
              <a:t>WE</a:t>
            </a:r>
            <a:r>
              <a:rPr lang="zh-CN" altLang="en-US" dirty="0"/>
              <a:t>有效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数据总线置写入数据，在</a:t>
            </a:r>
            <a:r>
              <a:rPr lang="en-US" altLang="zh-CN" dirty="0"/>
              <a:t>TWD</a:t>
            </a:r>
            <a:r>
              <a:rPr lang="zh-CN" altLang="en-US" dirty="0"/>
              <a:t>时间内将数据写入存储器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之后撤销</a:t>
            </a:r>
            <a:r>
              <a:rPr lang="en-US" altLang="zh-CN" dirty="0"/>
              <a:t>WE</a:t>
            </a:r>
            <a:r>
              <a:rPr lang="zh-CN" altLang="en-US" dirty="0"/>
              <a:t>和片选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为了写入可靠，</a:t>
            </a:r>
            <a:r>
              <a:rPr lang="en-US" altLang="zh-CN" dirty="0"/>
              <a:t>IO</a:t>
            </a:r>
            <a:r>
              <a:rPr lang="zh-CN" altLang="en-US" dirty="0"/>
              <a:t>线上的数据要维持一段时间</a:t>
            </a:r>
            <a:r>
              <a:rPr lang="en-US" altLang="zh-CN" dirty="0"/>
              <a:t>ThD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TWC</a:t>
            </a:r>
            <a:r>
              <a:rPr lang="zh-CN" altLang="en-US" dirty="0"/>
              <a:t>即为写周期时间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第一片地址：</a:t>
            </a:r>
            <a:r>
              <a:rPr lang="en-US" altLang="zh-CN" dirty="0"/>
              <a:t>01x </a:t>
            </a:r>
            <a:r>
              <a:rPr lang="en-US" altLang="zh-CN" dirty="0" err="1"/>
              <a:t>xxxx</a:t>
            </a:r>
            <a:r>
              <a:rPr lang="en-US" altLang="zh-CN" dirty="0"/>
              <a:t> </a:t>
            </a:r>
            <a:r>
              <a:rPr lang="en-US" altLang="zh-CN" dirty="0" err="1"/>
              <a:t>xxxx</a:t>
            </a:r>
            <a:r>
              <a:rPr lang="en-US" altLang="zh-CN" dirty="0"/>
              <a:t> </a:t>
            </a:r>
            <a:r>
              <a:rPr lang="en-US" altLang="zh-CN" dirty="0" err="1"/>
              <a:t>xxxx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第二片地址：</a:t>
            </a:r>
            <a:r>
              <a:rPr lang="en-US" altLang="zh-CN" dirty="0"/>
              <a:t>10x </a:t>
            </a:r>
            <a:r>
              <a:rPr lang="en-US" altLang="zh-CN" dirty="0" err="1"/>
              <a:t>xxxx</a:t>
            </a:r>
            <a:r>
              <a:rPr lang="en-US" altLang="zh-CN" dirty="0"/>
              <a:t> </a:t>
            </a:r>
            <a:r>
              <a:rPr lang="en-US" altLang="zh-CN" dirty="0" err="1"/>
              <a:t>xxxx</a:t>
            </a:r>
            <a:r>
              <a:rPr lang="en-US" altLang="zh-CN" dirty="0"/>
              <a:t> </a:t>
            </a:r>
            <a:r>
              <a:rPr lang="en-US" altLang="zh-CN" dirty="0" err="1"/>
              <a:t>xxxx</a:t>
            </a:r>
            <a:endParaRPr lang="en-US" altLang="zh-CN" dirty="0"/>
          </a:p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线选法：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A14 A13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只能为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条线 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n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个片选信号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程序数据局部性特征：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时间局部性：最近被访问的信息很可能还要被访问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空间局部性：最近被访问的信息临近地址的信息也可能被访问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第一片地址：</a:t>
            </a:r>
            <a:r>
              <a:rPr lang="en-US" altLang="zh-CN" dirty="0"/>
              <a:t>1x </a:t>
            </a:r>
            <a:r>
              <a:rPr lang="en-US" altLang="zh-CN" dirty="0" err="1"/>
              <a:t>xxxx</a:t>
            </a:r>
            <a:r>
              <a:rPr lang="en-US" altLang="zh-CN" dirty="0"/>
              <a:t> </a:t>
            </a:r>
            <a:r>
              <a:rPr lang="en-US" altLang="zh-CN" dirty="0" err="1"/>
              <a:t>xxxx</a:t>
            </a:r>
            <a:r>
              <a:rPr lang="en-US" altLang="zh-CN" dirty="0"/>
              <a:t> </a:t>
            </a:r>
            <a:r>
              <a:rPr lang="en-US" altLang="zh-CN" dirty="0" err="1"/>
              <a:t>xxxx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第二片地址：</a:t>
            </a:r>
            <a:r>
              <a:rPr lang="en-US" altLang="zh-CN" dirty="0"/>
              <a:t>0x </a:t>
            </a:r>
            <a:r>
              <a:rPr lang="en-US" altLang="zh-CN" dirty="0" err="1"/>
              <a:t>xxxx</a:t>
            </a:r>
            <a:r>
              <a:rPr lang="en-US" altLang="zh-CN" dirty="0"/>
              <a:t> </a:t>
            </a:r>
            <a:r>
              <a:rPr lang="en-US" altLang="zh-CN" dirty="0" err="1"/>
              <a:t>xxxx</a:t>
            </a:r>
            <a:r>
              <a:rPr lang="en-US" altLang="zh-CN" dirty="0"/>
              <a:t> </a:t>
            </a:r>
            <a:r>
              <a:rPr lang="en-US" altLang="zh-CN" dirty="0" err="1"/>
              <a:t>xxxx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更多芯片可以用译码器，如二四、三八译码器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译码片选法：</a:t>
            </a:r>
            <a:r>
              <a:rPr lang="en-US" altLang="zh-CN" dirty="0"/>
              <a:t>n</a:t>
            </a:r>
            <a:r>
              <a:rPr lang="zh-CN" altLang="en-US" dirty="0"/>
              <a:t>条线 </a:t>
            </a:r>
            <a:r>
              <a:rPr lang="en-US" altLang="zh-CN" dirty="0">
                <a:sym typeface="Wingdings" panose="05000000000000000000" pitchFamily="2" charset="2"/>
              </a:rPr>
              <a:t> 2^n</a:t>
            </a:r>
            <a:r>
              <a:rPr lang="zh-CN" altLang="en-US" dirty="0">
                <a:sym typeface="Wingdings" panose="05000000000000000000" pitchFamily="2" charset="2"/>
              </a:rPr>
              <a:t>个片选信号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译码器使能端：如</a:t>
            </a:r>
            <a:r>
              <a:rPr lang="en-US" altLang="zh-CN" dirty="0"/>
              <a:t>EN</a:t>
            </a:r>
            <a:r>
              <a:rPr lang="zh-CN" altLang="en-US" dirty="0"/>
              <a:t>，或</a:t>
            </a:r>
            <a:r>
              <a:rPr lang="en-US" altLang="zh-CN" dirty="0"/>
              <a:t>G1</a:t>
            </a:r>
            <a:r>
              <a:rPr lang="zh-CN" altLang="en-US" dirty="0"/>
              <a:t>、</a:t>
            </a:r>
            <a:r>
              <a:rPr lang="en-US" altLang="zh-CN" dirty="0"/>
              <a:t>#G2A</a:t>
            </a:r>
            <a:r>
              <a:rPr lang="zh-CN" altLang="en-US" dirty="0"/>
              <a:t>、</a:t>
            </a:r>
            <a:r>
              <a:rPr lang="en-US" altLang="zh-CN" dirty="0"/>
              <a:t>#G2B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解决冲突方法：置</a:t>
            </a:r>
            <a:r>
              <a:rPr lang="en-US" altLang="zh-CN" dirty="0"/>
              <a:t>“</a:t>
            </a:r>
            <a:r>
              <a:rPr lang="zh-CN" altLang="en-US" dirty="0"/>
              <a:t>忙</a:t>
            </a:r>
            <a:r>
              <a:rPr lang="en-US" altLang="zh-CN" dirty="0"/>
              <a:t>”</a:t>
            </a:r>
            <a:r>
              <a:rPr lang="zh-CN" altLang="en-US" dirty="0"/>
              <a:t>信号为</a:t>
            </a:r>
            <a:r>
              <a:rPr lang="en-US" altLang="zh-CN" dirty="0"/>
              <a:t>0</a:t>
            </a:r>
            <a:r>
              <a:rPr lang="zh-CN" altLang="en-US" dirty="0"/>
              <a:t>，由判断逻辑决定暂时关闭一个端口（即被延时），未被关闭的端口正常访问，被关闭的端口延长一个很短的时间段后再访问。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连续访问前</a:t>
            </a:r>
            <a:r>
              <a:rPr lang="en-US" altLang="zh-CN"/>
              <a:t>5</a:t>
            </a:r>
            <a:r>
              <a:rPr lang="zh-CN" altLang="en-US"/>
              <a:t>个存储单元，耗时</a:t>
            </a:r>
            <a:r>
              <a:rPr lang="en-US" altLang="zh-CN"/>
              <a:t>5T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连续地址分布在相邻的不同模块内，同一个模块内的地址都是不连续的。</a:t>
            </a:r>
            <a:endParaRPr lang="zh-CN" alt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优点是对连续字的成块传送可实现多模块流水式并行存取，大大提高存储器的带宽。</a:t>
            </a:r>
            <a:endParaRPr lang="zh-CN" alt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使用场合为成批数据读取。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程序数据局部性特征：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时间局部性：最近被访问的信息很可能还要被访问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空间局部性：最近被访问的信息临近地址的信息也可能被访问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采用</a:t>
            </a:r>
            <a:r>
              <a:rPr lang="en-US" altLang="zh-CN" dirty="0"/>
              <a:t>Cache</a:t>
            </a:r>
            <a:r>
              <a:rPr lang="zh-CN" altLang="en-US" dirty="0"/>
              <a:t>后，存储器性能（即带宽）提高多少？</a:t>
            </a:r>
            <a:r>
              <a:rPr lang="en-US" altLang="zh-CN" dirty="0"/>
              <a:t>25/6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缺点：替换率较高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优点：相联存储器需要保存的主存字块标记较短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结合前两种方法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组相联映射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组数量</a:t>
            </a:r>
            <a:r>
              <a:rPr lang="en-US" altLang="zh-CN" dirty="0"/>
              <a:t>=cache</a:t>
            </a:r>
            <a:r>
              <a:rPr lang="zh-CN" altLang="en-US" dirty="0"/>
              <a:t>总行数时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直接映射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组数量</a:t>
            </a:r>
            <a:r>
              <a:rPr lang="en-US" altLang="zh-CN" dirty="0"/>
              <a:t>=1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全相联映射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N</a:t>
            </a:r>
            <a:r>
              <a:rPr lang="zh-CN" altLang="en-US" dirty="0"/>
              <a:t>路组相联，每组中有</a:t>
            </a:r>
            <a:r>
              <a:rPr lang="en-US" altLang="zh-CN" dirty="0"/>
              <a:t>4</a:t>
            </a:r>
            <a:r>
              <a:rPr lang="zh-CN" altLang="en-US" dirty="0"/>
              <a:t>个块或行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全相联映射：主存字块标记</a:t>
            </a:r>
            <a:r>
              <a:rPr lang="en-US" altLang="zh-CN" dirty="0"/>
              <a:t>+</a:t>
            </a:r>
            <a:r>
              <a:rPr lang="zh-CN" altLang="en-US" dirty="0"/>
              <a:t>字块内地址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直接映射：主存字块标记</a:t>
            </a:r>
            <a:r>
              <a:rPr lang="en-US" altLang="zh-CN" dirty="0"/>
              <a:t>+cache</a:t>
            </a:r>
            <a:r>
              <a:rPr lang="zh-CN" altLang="en-US" dirty="0"/>
              <a:t>字块地址</a:t>
            </a:r>
            <a:r>
              <a:rPr lang="en-US" altLang="zh-CN" dirty="0"/>
              <a:t>+</a:t>
            </a:r>
            <a:r>
              <a:rPr lang="zh-CN" altLang="en-US" dirty="0"/>
              <a:t>字块内地址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组相联映射：主存字块标记</a:t>
            </a:r>
            <a:r>
              <a:rPr lang="en-US" altLang="zh-CN" dirty="0"/>
              <a:t>+</a:t>
            </a:r>
            <a:r>
              <a:rPr lang="zh-CN" altLang="en-US" dirty="0"/>
              <a:t>组地址</a:t>
            </a:r>
            <a:r>
              <a:rPr lang="en-US" altLang="zh-CN" dirty="0"/>
              <a:t>+</a:t>
            </a:r>
            <a:r>
              <a:rPr lang="zh-CN" altLang="en-US" dirty="0"/>
              <a:t>字块内地址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位成本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相连存储器并行比较块标记，若标记与当前将要访问的地址的标记相同时，且有效位为</a:t>
            </a:r>
            <a:r>
              <a:rPr lang="en-US" altLang="zh-CN" dirty="0"/>
              <a:t>1</a:t>
            </a:r>
            <a:r>
              <a:rPr lang="zh-CN" altLang="en-US" dirty="0"/>
              <a:t>，则命中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从后往前看，把前面出现的相同的块标记划掉，因为最近被使用过，计数器清零，计数值肯定小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可以看出直接映射，替换率较高，命中率较低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全写法就不需要脏位了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写一次法只是第一次写命中时要同时写入主存，其他与写回法相同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多级缓存之间的写操作策略可以根据情况采取不同的策略，如</a:t>
            </a:r>
            <a:r>
              <a:rPr lang="en-US" altLang="zh-CN" dirty="0"/>
              <a:t>L1</a:t>
            </a:r>
            <a:r>
              <a:rPr lang="zh-CN" altLang="en-US" dirty="0"/>
              <a:t>和</a:t>
            </a:r>
            <a:r>
              <a:rPr lang="en-US" altLang="zh-CN" dirty="0"/>
              <a:t>L2</a:t>
            </a:r>
            <a:r>
              <a:rPr lang="zh-CN" altLang="en-US" dirty="0"/>
              <a:t>之间用全写法，</a:t>
            </a:r>
            <a:r>
              <a:rPr lang="en-US" altLang="zh-CN" dirty="0"/>
              <a:t>L2</a:t>
            </a:r>
            <a:r>
              <a:rPr lang="zh-CN" altLang="en-US" dirty="0"/>
              <a:t>和主存之间采用写回法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可以用多级</a:t>
            </a:r>
            <a:r>
              <a:rPr lang="en-US" altLang="zh-CN" dirty="0"/>
              <a:t>cache</a:t>
            </a:r>
            <a:r>
              <a:rPr lang="zh-CN" altLang="en-US" dirty="0"/>
              <a:t>提升存储系统带宽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与</a:t>
            </a:r>
            <a:r>
              <a:rPr lang="en-US" altLang="zh-CN" dirty="0"/>
              <a:t>cache</a:t>
            </a:r>
            <a:r>
              <a:rPr lang="zh-CN" altLang="en-US" dirty="0"/>
              <a:t>一样，需要考虑：</a:t>
            </a:r>
            <a:endParaRPr lang="en-US" altLang="zh-CN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调度问题：哪些程序、数据调入主存？</a:t>
            </a:r>
            <a:endParaRPr lang="zh-CN" altLang="en-US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地址映射问题：内外地址变换</a:t>
            </a:r>
            <a:endParaRPr lang="zh-CN" altLang="en-US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替换问题：哪些被覆盖或者调出</a:t>
            </a:r>
            <a:endParaRPr lang="zh-CN" altLang="en-US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更新问题：主存、辅存内容一致性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快表（</a:t>
            </a:r>
            <a:r>
              <a:rPr lang="en-US" altLang="zh-CN" dirty="0"/>
              <a:t>TLB</a:t>
            </a:r>
            <a:r>
              <a:rPr lang="zh-CN" altLang="en-US" dirty="0"/>
              <a:t>）、慢表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由于段的长度可变，所以段表中要给出各段的起始地址与段的长度。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TLB</a:t>
            </a:r>
            <a:r>
              <a:rPr lang="zh-CN" altLang="en-US" dirty="0"/>
              <a:t>也称为转换后援缓冲器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理想情况：虚地址由</a:t>
            </a:r>
            <a:r>
              <a:rPr lang="en-US" altLang="zh-CN" dirty="0"/>
              <a:t>TLB</a:t>
            </a:r>
            <a:r>
              <a:rPr lang="zh-CN" altLang="en-US" dirty="0"/>
              <a:t>进行转换，然后被送到</a:t>
            </a:r>
            <a:r>
              <a:rPr lang="en-US" altLang="zh-CN" dirty="0"/>
              <a:t>cache</a:t>
            </a:r>
            <a:r>
              <a:rPr lang="zh-CN" altLang="en-US" dirty="0"/>
              <a:t>找到数据并取回处理</a:t>
            </a:r>
            <a:endParaRPr lang="zh-CN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最坏情况：</a:t>
            </a:r>
            <a:r>
              <a:rPr lang="en-US" altLang="zh-CN" dirty="0"/>
              <a:t>TLB</a:t>
            </a:r>
            <a:r>
              <a:rPr lang="zh-CN" altLang="en-US" dirty="0"/>
              <a:t>未命中、页表缺失、</a:t>
            </a:r>
            <a:r>
              <a:rPr lang="en-US" altLang="zh-CN" dirty="0"/>
              <a:t>cache</a:t>
            </a:r>
            <a:r>
              <a:rPr lang="zh-CN" altLang="en-US" dirty="0"/>
              <a:t>未命中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回顾主存结构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存储字长：存储字的二进制位数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常见存储芯片容量描述：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8K×8bit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8K×1bit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64K×16bit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21BD3-0100-4324-A97A-59EED3E161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29737-DF5C-40F1-973C-ACDFB18D84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27.svg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3" Type="http://schemas.openxmlformats.org/officeDocument/2006/relationships/notesSlide" Target="../notesSlides/notesSlide30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7.svg"/><Relationship Id="rId10" Type="http://schemas.openxmlformats.org/officeDocument/2006/relationships/image" Target="../media/image36.pn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1" Type="http://schemas.openxmlformats.org/officeDocument/2006/relationships/notesSlide" Target="../notesSlides/notesSlide3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350" y="0"/>
            <a:ext cx="11801299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78282"/>
            <a:ext cx="2471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本章总览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半导体存储芯片的基本结构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494" y="697078"/>
            <a:ext cx="10101012" cy="355886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89420" y="4255942"/>
            <a:ext cx="1141316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存储矩阵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：有大量相同的位存储单元阵列构成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译码驱动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：将来自地址总线的地址信号翻译成对应存储单元的选通信号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，该信号在读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写电路的配合下完成对被选中单元的读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写操作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写电路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：包括读出放大器和写入电路，用来完成读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写操作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写控制线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：决定芯片进行读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写操作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半导体存储芯片的基本结构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494" y="697078"/>
            <a:ext cx="10101012" cy="355886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89420" y="4255942"/>
            <a:ext cx="1141316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片选线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：确定哪个存储芯片被选中，可用于容量扩充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地址线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：是单向输入的，其位数与存储字的个数有关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：双向的，其位数与读出或写入的数据位数有关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数据线数和地址线数共同反映存储芯片容量的大小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914400"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如地址线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根，数据线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根，则芯片容量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=1M×8bit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半导体随机存取存储器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699837" y="902368"/>
          <a:ext cx="10792326" cy="547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7442"/>
                <a:gridCol w="3597442"/>
                <a:gridCol w="3597442"/>
              </a:tblGrid>
              <a:tr h="547807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SRAM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47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存储元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触发器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电容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47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破坏性读出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47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需要刷新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不要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47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送行列地址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同时送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分两次送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47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速度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慢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47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集成度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47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发热量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47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存储成本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47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Cache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主存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存储元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31" y="1022350"/>
            <a:ext cx="497583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46" y="1022350"/>
            <a:ext cx="4836677" cy="432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92299" y="5524501"/>
            <a:ext cx="27051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SRAM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存储元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00935" y="5486400"/>
            <a:ext cx="27051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DRAM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存储元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8906" y="849600"/>
            <a:ext cx="361709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多久需要刷新一次？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8905" y="1342043"/>
            <a:ext cx="50448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每次刷新多少个存储单元？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8906" y="1872706"/>
            <a:ext cx="20890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如何刷新？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61329" y="849600"/>
            <a:ext cx="361709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刷新周期：一般为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2ms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39999" y="1360236"/>
            <a:ext cx="5495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以行为单位，每次刷新一行存储单元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48118" y="1870872"/>
            <a:ext cx="919248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有硬件支持，读出一行的信息后重新写入，占用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个读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写周期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8905" y="2474901"/>
            <a:ext cx="298006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在什么时刻刷新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73034" y="2473683"/>
            <a:ext cx="86107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内部排列成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128×128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的形式，读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写周期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0.5us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724446" y="2966126"/>
            <a:ext cx="511616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2ms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共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2ms/0.5us = 4000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个周期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8202" y="3539857"/>
            <a:ext cx="1165057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思路一：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2ms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内集中安排时间全部刷新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系统的存取周期还是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0.5us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，有一段时间专门用于刷新，无法访存，称为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死区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/>
          <a:srcRect l="32862" t="53207" r="29869" b="9407"/>
          <a:stretch>
            <a:fillRect/>
          </a:stretch>
        </p:blipFill>
        <p:spPr>
          <a:xfrm>
            <a:off x="2814992" y="4420161"/>
            <a:ext cx="8391234" cy="215520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41667" y="5238958"/>
            <a:ext cx="18698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集中刷新</a:t>
            </a:r>
            <a:endParaRPr lang="zh-CN" alt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" grpId="0"/>
      <p:bldP spid="7" grpId="0"/>
      <p:bldP spid="9" grpId="0"/>
      <p:bldP spid="10" grpId="0"/>
      <p:bldP spid="11" grpId="0"/>
      <p:bldP spid="12" grpId="0"/>
      <p:bldP spid="19" grpId="0"/>
      <p:bldP spid="20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8906" y="849600"/>
            <a:ext cx="361709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多久需要刷新一次？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8905" y="1342043"/>
            <a:ext cx="50448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每次刷新多少个存储单元？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8906" y="1872706"/>
            <a:ext cx="20890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如何刷新？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61329" y="849600"/>
            <a:ext cx="361709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刷新周期：一般为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2ms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39999" y="1360236"/>
            <a:ext cx="5495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以行为单位，每次刷新一行存储单元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48118" y="1870872"/>
            <a:ext cx="919248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有硬件支持，读出一行的信息后重新写入，占用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个读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写周期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8905" y="2474901"/>
            <a:ext cx="298006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在什么时刻刷新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202" y="3539857"/>
            <a:ext cx="1165057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思路二：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2ms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内均匀安排刷新周期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2ms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内需要产生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次刷新请求，每隔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2ms/128=15.6us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一次，每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15.6us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内有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0.5us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的死时间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73034" y="2473683"/>
            <a:ext cx="86107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内部排列成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128×128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的形式，读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写周期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0.5us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724446" y="2966126"/>
            <a:ext cx="511616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2ms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共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2ms/0.5us = 4000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个周期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1667" y="5238958"/>
            <a:ext cx="18698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分散刷新</a:t>
            </a:r>
            <a:endParaRPr lang="zh-CN" alt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/>
          <a:srcRect l="71447" t="52821" r="-461" b="10178"/>
          <a:stretch>
            <a:fillRect/>
          </a:stretch>
        </p:blipFill>
        <p:spPr>
          <a:xfrm>
            <a:off x="2791326" y="4387745"/>
            <a:ext cx="7332494" cy="2394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的读周期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8" b="52169"/>
          <a:stretch>
            <a:fillRect/>
          </a:stretch>
        </p:blipFill>
        <p:spPr>
          <a:xfrm>
            <a:off x="94323" y="890336"/>
            <a:ext cx="12003353" cy="56147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的写周期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1" b="8482"/>
          <a:stretch>
            <a:fillRect/>
          </a:stretch>
        </p:blipFill>
        <p:spPr>
          <a:xfrm>
            <a:off x="160597" y="818148"/>
            <a:ext cx="11870805" cy="55104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1383634" y="938036"/>
            <a:ext cx="589546" cy="4830681"/>
          </a:xfrm>
          <a:prstGeom prst="leftBrace">
            <a:avLst>
              <a:gd name="adj1" fmla="val 375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73180" y="796200"/>
            <a:ext cx="42016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掩膜式只读存储器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(MROM)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73180" y="2336837"/>
            <a:ext cx="47671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一次可编程只读存储器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(PROM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73180" y="3877474"/>
            <a:ext cx="5495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可擦除可编程只读存储器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(EPROM)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73180" y="5418110"/>
            <a:ext cx="5495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闪速存储器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(Flash Memory)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7922" y="3107154"/>
            <a:ext cx="101961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3179" y="1252828"/>
            <a:ext cx="97816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存储内容由厂家按用户要求在芯片生产过程中直接写入，无法修改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73178" y="2829280"/>
            <a:ext cx="97816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存储内容由用户用专门的设备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编程器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一次性写入，之后无法修改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73178" y="4369637"/>
            <a:ext cx="47671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修改次数有限，写入时间很长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7311192" y="3652797"/>
            <a:ext cx="292766" cy="918838"/>
          </a:xfrm>
          <a:prstGeom prst="leftBrace">
            <a:avLst>
              <a:gd name="adj1" fmla="val 3750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615991" y="3433690"/>
            <a:ext cx="360145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紫外线擦除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(UVEPROM)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15991" y="4305248"/>
            <a:ext cx="360145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电擦除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(EEPROM)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73178" y="5907306"/>
            <a:ext cx="47671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如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盘，写入速度较快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4" grpId="0"/>
      <p:bldP spid="15" grpId="0"/>
      <p:bldP spid="16" grpId="0"/>
      <p:bldP spid="17" grpId="0" animBg="1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主存容量的扩展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位扩展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162" y="690571"/>
            <a:ext cx="6837543" cy="616742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3224463" y="2033337"/>
            <a:ext cx="1792705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224463" y="2715128"/>
            <a:ext cx="1792705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224462" y="3878181"/>
            <a:ext cx="1792705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/>
          <p:cNvCxnSpPr/>
          <p:nvPr/>
        </p:nvCxnSpPr>
        <p:spPr>
          <a:xfrm rot="10800000" flipV="1">
            <a:off x="3236497" y="4468481"/>
            <a:ext cx="3669631" cy="2016537"/>
          </a:xfrm>
          <a:prstGeom prst="bentConnector3">
            <a:avLst>
              <a:gd name="adj1" fmla="val 164"/>
            </a:avLst>
          </a:prstGeom>
          <a:ln w="28575">
            <a:solidFill>
              <a:srgbClr val="54823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239761" y="967438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/>
          <a:srcRect l="61347" t="11692" b="33879"/>
          <a:stretch>
            <a:fillRect/>
          </a:stretch>
        </p:blipFill>
        <p:spPr>
          <a:xfrm>
            <a:off x="8150993" y="1382104"/>
            <a:ext cx="2642938" cy="3356811"/>
          </a:xfrm>
          <a:prstGeom prst="rect">
            <a:avLst/>
          </a:prstGeom>
        </p:spPr>
      </p:pic>
      <p:cxnSp>
        <p:nvCxnSpPr>
          <p:cNvPr id="22" name="连接符: 肘形 21"/>
          <p:cNvCxnSpPr/>
          <p:nvPr/>
        </p:nvCxnSpPr>
        <p:spPr>
          <a:xfrm rot="10800000" flipV="1">
            <a:off x="3224462" y="4475729"/>
            <a:ext cx="6952932" cy="1691699"/>
          </a:xfrm>
          <a:prstGeom prst="bentConnector3">
            <a:avLst>
              <a:gd name="adj1" fmla="val -9"/>
            </a:avLst>
          </a:prstGeom>
          <a:ln w="28575">
            <a:solidFill>
              <a:srgbClr val="54823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3582818" y="2175128"/>
            <a:ext cx="108000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>
            <a:off x="3819439" y="1507438"/>
            <a:ext cx="108000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/>
          <p:cNvCxnSpPr/>
          <p:nvPr/>
        </p:nvCxnSpPr>
        <p:spPr>
          <a:xfrm>
            <a:off x="4120814" y="1638834"/>
            <a:ext cx="4225626" cy="1041711"/>
          </a:xfrm>
          <a:prstGeom prst="bentConnector3">
            <a:avLst>
              <a:gd name="adj1" fmla="val 83421"/>
            </a:avLst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/>
          <p:cNvCxnSpPr/>
          <p:nvPr/>
        </p:nvCxnSpPr>
        <p:spPr>
          <a:xfrm>
            <a:off x="4359439" y="968429"/>
            <a:ext cx="4225626" cy="1041711"/>
          </a:xfrm>
          <a:prstGeom prst="bentConnector3">
            <a:avLst>
              <a:gd name="adj1" fmla="val 83421"/>
            </a:avLst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9526555" y="967438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连接符: 肘形 38"/>
          <p:cNvCxnSpPr/>
          <p:nvPr/>
        </p:nvCxnSpPr>
        <p:spPr>
          <a:xfrm flipV="1">
            <a:off x="4507180" y="3843597"/>
            <a:ext cx="3839260" cy="882015"/>
          </a:xfrm>
          <a:prstGeom prst="bentConnector3">
            <a:avLst>
              <a:gd name="adj1" fmla="val 90688"/>
            </a:avLst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5400000">
            <a:off x="4065819" y="4310181"/>
            <a:ext cx="86400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854200" y="6167429"/>
            <a:ext cx="431800" cy="3175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299280" y="1975741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070013" y="2661097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433875" y="3838368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/>
      <p:bldP spid="44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16472" t="10176" r="17797" b="15965"/>
          <a:stretch>
            <a:fillRect/>
          </a:stretch>
        </p:blipFill>
        <p:spPr>
          <a:xfrm>
            <a:off x="332923" y="3946753"/>
            <a:ext cx="3019497" cy="22619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5214" t="2105" r="5990" b="9299"/>
          <a:stretch>
            <a:fillRect/>
          </a:stretch>
        </p:blipFill>
        <p:spPr>
          <a:xfrm>
            <a:off x="3352420" y="3478958"/>
            <a:ext cx="3297299" cy="27297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931" t="4126" r="5220" b="4126"/>
          <a:stretch>
            <a:fillRect/>
          </a:stretch>
        </p:blipFill>
        <p:spPr>
          <a:xfrm>
            <a:off x="242266" y="407905"/>
            <a:ext cx="4576548" cy="33012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834" y="3946753"/>
            <a:ext cx="3380764" cy="2403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存储器分类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180222" y="6193991"/>
            <a:ext cx="217937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光存储器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2328839" y="6286825"/>
            <a:ext cx="217937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磁表面存储器</a:t>
            </a:r>
            <a:endParaRPr lang="zh-CN" altLang="en-US" dirty="0"/>
          </a:p>
        </p:txBody>
      </p:sp>
      <p:sp>
        <p:nvSpPr>
          <p:cNvPr id="49" name="对话气泡: 圆角矩形 48"/>
          <p:cNvSpPr/>
          <p:nvPr/>
        </p:nvSpPr>
        <p:spPr>
          <a:xfrm>
            <a:off x="2920597" y="354962"/>
            <a:ext cx="1721842" cy="492443"/>
          </a:xfrm>
          <a:prstGeom prst="wedgeRoundRectCallout">
            <a:avLst>
              <a:gd name="adj1" fmla="val -36168"/>
              <a:gd name="adj2" fmla="val 989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随机存取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对话气泡: 圆角矩形 49"/>
          <p:cNvSpPr/>
          <p:nvPr/>
        </p:nvSpPr>
        <p:spPr>
          <a:xfrm>
            <a:off x="199275" y="6084856"/>
            <a:ext cx="1721842" cy="492443"/>
          </a:xfrm>
          <a:prstGeom prst="wedgeRoundRectCallout">
            <a:avLst>
              <a:gd name="adj1" fmla="val 33009"/>
              <a:gd name="adj2" fmla="val -96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顺序存取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对话气泡: 圆角矩形 50"/>
          <p:cNvSpPr/>
          <p:nvPr/>
        </p:nvSpPr>
        <p:spPr>
          <a:xfrm>
            <a:off x="4727312" y="6118679"/>
            <a:ext cx="1935593" cy="492443"/>
          </a:xfrm>
          <a:prstGeom prst="wedgeRoundRectCallout">
            <a:avLst>
              <a:gd name="adj1" fmla="val -26129"/>
              <a:gd name="adj2" fmla="val -1086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半顺序存取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对话气泡: 圆角矩形 51"/>
          <p:cNvSpPr/>
          <p:nvPr/>
        </p:nvSpPr>
        <p:spPr>
          <a:xfrm>
            <a:off x="7052992" y="6118679"/>
            <a:ext cx="1935593" cy="492443"/>
          </a:xfrm>
          <a:prstGeom prst="wedgeRoundRectCallout">
            <a:avLst>
              <a:gd name="adj1" fmla="val 33544"/>
              <a:gd name="adj2" fmla="val -1184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半顺序存取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5460876" y="1547721"/>
            <a:ext cx="259376" cy="1079179"/>
          </a:xfrm>
          <a:prstGeom prst="leftBrace">
            <a:avLst>
              <a:gd name="adj1" fmla="val 25980"/>
              <a:gd name="adj2" fmla="val 4997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751256" y="1108251"/>
            <a:ext cx="584775" cy="20928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半导体存储器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22500" y="1301499"/>
            <a:ext cx="1140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RAM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5745559" y="2380678"/>
            <a:ext cx="1140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ROM</a:t>
            </a:r>
            <a:endParaRPr lang="zh-CN" altLang="en-US" dirty="0"/>
          </a:p>
        </p:txBody>
      </p:sp>
      <p:sp>
        <p:nvSpPr>
          <p:cNvPr id="55" name="左大括号 54"/>
          <p:cNvSpPr/>
          <p:nvPr/>
        </p:nvSpPr>
        <p:spPr>
          <a:xfrm>
            <a:off x="6788325" y="1238032"/>
            <a:ext cx="224012" cy="584775"/>
          </a:xfrm>
          <a:prstGeom prst="leftBrace">
            <a:avLst>
              <a:gd name="adj1" fmla="val 25980"/>
              <a:gd name="adj2" fmla="val 4997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6968555" y="991810"/>
            <a:ext cx="125281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SRAM</a:t>
            </a:r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6968554" y="1535288"/>
            <a:ext cx="125281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DRAM</a:t>
            </a:r>
            <a:endParaRPr lang="zh-CN" altLang="en-US" dirty="0"/>
          </a:p>
        </p:txBody>
      </p:sp>
      <p:sp>
        <p:nvSpPr>
          <p:cNvPr id="58" name="左大括号 57"/>
          <p:cNvSpPr/>
          <p:nvPr/>
        </p:nvSpPr>
        <p:spPr>
          <a:xfrm>
            <a:off x="6810359" y="2152207"/>
            <a:ext cx="242633" cy="1006272"/>
          </a:xfrm>
          <a:prstGeom prst="leftBrace">
            <a:avLst>
              <a:gd name="adj1" fmla="val 25980"/>
              <a:gd name="adj2" fmla="val 4997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7055240" y="1939931"/>
            <a:ext cx="18770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掩膜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055240" y="2414624"/>
            <a:ext cx="125281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PROM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7055240" y="2889317"/>
            <a:ext cx="15088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EPROM</a:t>
            </a:r>
            <a:endParaRPr lang="zh-CN" altLang="en-US" dirty="0"/>
          </a:p>
        </p:txBody>
      </p:sp>
      <p:sp>
        <p:nvSpPr>
          <p:cNvPr id="64" name="左大括号 63"/>
          <p:cNvSpPr/>
          <p:nvPr/>
        </p:nvSpPr>
        <p:spPr>
          <a:xfrm>
            <a:off x="8534402" y="2626900"/>
            <a:ext cx="242633" cy="1006272"/>
          </a:xfrm>
          <a:prstGeom prst="leftBrace">
            <a:avLst>
              <a:gd name="adj1" fmla="val 25980"/>
              <a:gd name="adj2" fmla="val 4997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8779283" y="2414624"/>
            <a:ext cx="212251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UV-EPROM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779283" y="2889317"/>
            <a:ext cx="186379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EEPROM</a:t>
            </a:r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8779283" y="3364010"/>
            <a:ext cx="15088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Flash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9" grpId="0" animBg="1"/>
      <p:bldP spid="50" grpId="0" animBg="1"/>
      <p:bldP spid="51" grpId="0" animBg="1"/>
      <p:bldP spid="52" grpId="0" animBg="1"/>
      <p:bldP spid="19" grpId="0" animBg="1"/>
      <p:bldP spid="22" grpId="0"/>
      <p:bldP spid="53" grpId="0"/>
      <p:bldP spid="54" grpId="0"/>
      <p:bldP spid="55" grpId="0" animBg="1"/>
      <p:bldP spid="56" grpId="0"/>
      <p:bldP spid="57" grpId="0"/>
      <p:bldP spid="58" grpId="0" animBg="1"/>
      <p:bldP spid="59" grpId="0"/>
      <p:bldP spid="61" grpId="0"/>
      <p:bldP spid="62" grpId="0"/>
      <p:bldP spid="64" grpId="0" animBg="1"/>
      <p:bldP spid="65" grpId="0"/>
      <p:bldP spid="66" grpId="0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主存容量的扩展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位扩展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253" y="784828"/>
            <a:ext cx="11569493" cy="52883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13100" y="784828"/>
            <a:ext cx="8667646" cy="5158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269950" y="6073172"/>
            <a:ext cx="87527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8K×1</a:t>
            </a:r>
            <a:r>
              <a:rPr lang="zh-CN" altLang="en-US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位的存储芯片 </a:t>
            </a:r>
            <a:r>
              <a:rPr lang="en-US" altLang="zh-CN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1</a:t>
            </a:r>
            <a:r>
              <a:rPr lang="zh-CN" altLang="en-US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个</a:t>
            </a:r>
            <a:r>
              <a:rPr lang="en-US" altLang="zh-CN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8K×8</a:t>
            </a:r>
            <a:r>
              <a:rPr lang="zh-CN" altLang="en-US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位的存储器，容量</a:t>
            </a:r>
            <a:r>
              <a:rPr lang="en-US" altLang="zh-CN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8KB</a:t>
            </a:r>
            <a:endParaRPr lang="zh-CN" altLang="en-US" sz="2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/>
          <a:srcRect l="60873" t="11773" b="32907"/>
          <a:stretch>
            <a:fillRect/>
          </a:stretch>
        </p:blipFill>
        <p:spPr>
          <a:xfrm>
            <a:off x="8098006" y="1349416"/>
            <a:ext cx="2656799" cy="34073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569" y="662500"/>
            <a:ext cx="6790215" cy="61593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主存容量的扩展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字扩展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224463" y="2033337"/>
            <a:ext cx="1792705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224463" y="2715128"/>
            <a:ext cx="1792705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224462" y="3890213"/>
            <a:ext cx="1792705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/>
          <p:cNvCxnSpPr/>
          <p:nvPr/>
        </p:nvCxnSpPr>
        <p:spPr>
          <a:xfrm rot="10800000" flipV="1">
            <a:off x="3214839" y="4556224"/>
            <a:ext cx="3887536" cy="1803399"/>
          </a:xfrm>
          <a:prstGeom prst="bentConnector3">
            <a:avLst>
              <a:gd name="adj1" fmla="val 17"/>
            </a:avLst>
          </a:prstGeom>
          <a:ln w="28575">
            <a:solidFill>
              <a:srgbClr val="54823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239761" y="992838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连接符: 肘形 21"/>
          <p:cNvCxnSpPr/>
          <p:nvPr/>
        </p:nvCxnSpPr>
        <p:spPr>
          <a:xfrm rot="10800000" flipV="1">
            <a:off x="7102378" y="4556224"/>
            <a:ext cx="3311623" cy="1794932"/>
          </a:xfrm>
          <a:prstGeom prst="bentConnector3">
            <a:avLst>
              <a:gd name="adj1" fmla="val 401"/>
            </a:avLst>
          </a:prstGeom>
          <a:ln w="28575">
            <a:solidFill>
              <a:srgbClr val="54823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3292813" y="1902056"/>
            <a:ext cx="165600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>
            <a:off x="3819439" y="1507438"/>
            <a:ext cx="108000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/>
          <p:cNvCxnSpPr/>
          <p:nvPr/>
        </p:nvCxnSpPr>
        <p:spPr>
          <a:xfrm>
            <a:off x="4120814" y="1075251"/>
            <a:ext cx="4225626" cy="1605294"/>
          </a:xfrm>
          <a:prstGeom prst="bentConnector3">
            <a:avLst>
              <a:gd name="adj1" fmla="val 84167"/>
            </a:avLst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/>
          <p:cNvCxnSpPr/>
          <p:nvPr/>
        </p:nvCxnSpPr>
        <p:spPr>
          <a:xfrm>
            <a:off x="4359439" y="968429"/>
            <a:ext cx="4225626" cy="1041711"/>
          </a:xfrm>
          <a:prstGeom prst="bentConnector3">
            <a:avLst>
              <a:gd name="adj1" fmla="val 83421"/>
            </a:avLst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9539255" y="942038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连接符: 肘形 38"/>
          <p:cNvCxnSpPr/>
          <p:nvPr/>
        </p:nvCxnSpPr>
        <p:spPr>
          <a:xfrm flipV="1">
            <a:off x="4507180" y="3843597"/>
            <a:ext cx="3839260" cy="882015"/>
          </a:xfrm>
          <a:prstGeom prst="bentConnector3">
            <a:avLst>
              <a:gd name="adj1" fmla="val 90688"/>
            </a:avLst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5400000">
            <a:off x="4065819" y="4310181"/>
            <a:ext cx="86400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854200" y="6167429"/>
            <a:ext cx="431800" cy="3175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连接符: 肘形 24"/>
          <p:cNvCxnSpPr/>
          <p:nvPr/>
        </p:nvCxnSpPr>
        <p:spPr>
          <a:xfrm rot="10800000" flipV="1">
            <a:off x="3090333" y="4435067"/>
            <a:ext cx="3280516" cy="1271023"/>
          </a:xfrm>
          <a:prstGeom prst="bentConnector3">
            <a:avLst>
              <a:gd name="adj1" fmla="val -69"/>
            </a:avLst>
          </a:prstGeom>
          <a:ln w="28575">
            <a:solidFill>
              <a:srgbClr val="54823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/>
          <p:cNvCxnSpPr/>
          <p:nvPr/>
        </p:nvCxnSpPr>
        <p:spPr>
          <a:xfrm rot="10800000" flipV="1">
            <a:off x="6239000" y="4435067"/>
            <a:ext cx="3416644" cy="1272218"/>
          </a:xfrm>
          <a:prstGeom prst="bentConnector3">
            <a:avLst>
              <a:gd name="adj1" fmla="val -553"/>
            </a:avLst>
          </a:prstGeom>
          <a:ln w="28575">
            <a:solidFill>
              <a:srgbClr val="54823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3214838" y="1703137"/>
            <a:ext cx="3211972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6299200" y="1332482"/>
            <a:ext cx="320775" cy="35252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3167344" y="1434481"/>
            <a:ext cx="6570494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4070013" y="2661097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299280" y="1975741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433875" y="3838368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310693" y="5645933"/>
            <a:ext cx="120316" cy="120316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048252" y="6280657"/>
            <a:ext cx="120316" cy="120316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9824436" y="513846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线选法</a:t>
            </a:r>
            <a:endParaRPr lang="en-US" altLang="zh-CN" sz="2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38" grpId="0"/>
      <p:bldP spid="38" grpId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07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主存容量的扩展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字扩展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789" y="595478"/>
            <a:ext cx="10010821" cy="619575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583136" y="349256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译码片选法</a:t>
            </a:r>
            <a:endParaRPr lang="en-US" altLang="zh-CN" sz="2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552613" y="1916031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154680" y="2610298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154680" y="3769558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161279" y="5657625"/>
            <a:ext cx="120316" cy="120316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889412" y="6270100"/>
            <a:ext cx="120316" cy="120316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07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主存容量的扩展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47058" r="54915"/>
          <a:stretch>
            <a:fillRect/>
          </a:stretch>
        </p:blipFill>
        <p:spPr>
          <a:xfrm>
            <a:off x="927379" y="3349790"/>
            <a:ext cx="4867945" cy="32163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55820" t="44836"/>
          <a:stretch>
            <a:fillRect/>
          </a:stretch>
        </p:blipFill>
        <p:spPr>
          <a:xfrm>
            <a:off x="6997700" y="3349790"/>
            <a:ext cx="4770196" cy="3351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3354" r="68431" b="59053"/>
          <a:stretch>
            <a:fillRect/>
          </a:stretch>
        </p:blipFill>
        <p:spPr>
          <a:xfrm>
            <a:off x="1289543" y="728828"/>
            <a:ext cx="3046479" cy="24876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58622" r="13964" b="59053"/>
          <a:stretch>
            <a:fillRect/>
          </a:stretch>
        </p:blipFill>
        <p:spPr>
          <a:xfrm>
            <a:off x="7300332" y="728828"/>
            <a:ext cx="2960002" cy="24876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l="84298" t="5319" r="13963" b="81832"/>
          <a:stretch>
            <a:fillRect/>
          </a:stretch>
        </p:blipFill>
        <p:spPr>
          <a:xfrm>
            <a:off x="1040779" y="2356623"/>
            <a:ext cx="187744" cy="7805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l="84298" t="5319" r="13963" b="81832"/>
          <a:stretch>
            <a:fillRect/>
          </a:stretch>
        </p:blipFill>
        <p:spPr>
          <a:xfrm>
            <a:off x="7058720" y="2356623"/>
            <a:ext cx="187744" cy="780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07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主存容量的扩展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5478"/>
            <a:ext cx="12192000" cy="5809403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198880" y="3794958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078479" y="5429026"/>
            <a:ext cx="120316" cy="120316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705012" y="5953964"/>
            <a:ext cx="120316" cy="120316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516878" y="5463783"/>
            <a:ext cx="120316" cy="120316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143411" y="5988721"/>
            <a:ext cx="120316" cy="120316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929876" y="5486057"/>
            <a:ext cx="120316" cy="120316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556409" y="6010995"/>
            <a:ext cx="120316" cy="120316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229947" y="4328358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651414" y="4328358"/>
            <a:ext cx="120316" cy="1203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07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主存容量的扩展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字扩展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1273677" y="1600199"/>
          <a:ext cx="10312400" cy="3105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/>
                <a:gridCol w="5816600"/>
              </a:tblGrid>
              <a:tr h="7764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线选法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译码片选法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764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条线</a:t>
                      </a:r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n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个片选信号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条线</a:t>
                      </a:r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2n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个片选信号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</a:tr>
              <a:tr h="7764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电路简单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电路复杂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764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地址空间不连续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地址空间可连续，可以增加逻辑设计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309" y="410140"/>
            <a:ext cx="9817381" cy="6037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82304" y="10703"/>
            <a:ext cx="5906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主存容量的扩展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位字同时扩展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07324" y="2374900"/>
            <a:ext cx="1828800" cy="2616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40100" y="6097422"/>
            <a:ext cx="1563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16K×8</a:t>
            </a:r>
            <a:r>
              <a:rPr lang="zh-CN" altLang="en-US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en-US" altLang="zh-CN" sz="2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42902" y="125003"/>
            <a:ext cx="5906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本节回顾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886671"/>
            <a:ext cx="11404600" cy="53798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双端口存储器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03158" y="4577648"/>
            <a:ext cx="1165057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两个端口对同一主存操作有以下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种情况：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两个端口不同时对同一地址单元存取数据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两个端口同时对同一地址单元读出数据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两个端口同时对同一地址单元写入数据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两个端口同时对同一地址单元读写数据，一个写入，另一个读出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68713" y="819968"/>
            <a:ext cx="1455821" cy="31041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双端口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79504" y="819968"/>
            <a:ext cx="1455821" cy="31041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CPU1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357923" y="819968"/>
            <a:ext cx="1455821" cy="31041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CPU2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左右 2"/>
          <p:cNvSpPr/>
          <p:nvPr/>
        </p:nvSpPr>
        <p:spPr>
          <a:xfrm>
            <a:off x="3035320" y="838944"/>
            <a:ext cx="2433389" cy="878305"/>
          </a:xfrm>
          <a:prstGeom prst="left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endParaRPr lang="zh-CN" altLang="en-US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右 3"/>
          <p:cNvSpPr/>
          <p:nvPr/>
        </p:nvSpPr>
        <p:spPr>
          <a:xfrm>
            <a:off x="3035322" y="1942377"/>
            <a:ext cx="2433389" cy="87830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地址线</a:t>
            </a:r>
            <a:endParaRPr lang="zh-CN" altLang="en-US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箭头: 右 22"/>
          <p:cNvSpPr/>
          <p:nvPr/>
        </p:nvSpPr>
        <p:spPr>
          <a:xfrm>
            <a:off x="3035320" y="3045810"/>
            <a:ext cx="2433389" cy="87830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控制线</a:t>
            </a:r>
            <a:endParaRPr lang="zh-CN" altLang="en-US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箭头: 左右 23"/>
          <p:cNvSpPr/>
          <p:nvPr/>
        </p:nvSpPr>
        <p:spPr>
          <a:xfrm>
            <a:off x="6924531" y="838944"/>
            <a:ext cx="2433389" cy="878305"/>
          </a:xfrm>
          <a:prstGeom prst="left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endParaRPr lang="zh-CN" altLang="en-US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箭头: 右 24"/>
          <p:cNvSpPr/>
          <p:nvPr/>
        </p:nvSpPr>
        <p:spPr>
          <a:xfrm>
            <a:off x="6924533" y="1942377"/>
            <a:ext cx="2433389" cy="87830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地址线</a:t>
            </a:r>
            <a:endParaRPr lang="zh-CN" altLang="en-US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箭头: 右 25"/>
          <p:cNvSpPr/>
          <p:nvPr/>
        </p:nvSpPr>
        <p:spPr>
          <a:xfrm>
            <a:off x="6924531" y="3045810"/>
            <a:ext cx="2433389" cy="87830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控制线</a:t>
            </a:r>
            <a:endParaRPr lang="zh-CN" altLang="en-US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连接符: 肘形 12"/>
          <p:cNvCxnSpPr/>
          <p:nvPr/>
        </p:nvCxnSpPr>
        <p:spPr>
          <a:xfrm rot="16200000" flipH="1">
            <a:off x="8213421" y="1979510"/>
            <a:ext cx="12700" cy="3889210"/>
          </a:xfrm>
          <a:prstGeom prst="bentConnector3">
            <a:avLst>
              <a:gd name="adj1" fmla="val 388421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/>
          <p:cNvCxnSpPr/>
          <p:nvPr/>
        </p:nvCxnSpPr>
        <p:spPr>
          <a:xfrm rot="5400000">
            <a:off x="4179828" y="1979511"/>
            <a:ext cx="12700" cy="3889209"/>
          </a:xfrm>
          <a:prstGeom prst="bentConnector3">
            <a:avLst>
              <a:gd name="adj1" fmla="val 38842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00403" y="3916016"/>
            <a:ext cx="9715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忙</a:t>
            </a:r>
            <a:endParaRPr lang="zh-CN" altLang="en-US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655450" y="3916016"/>
            <a:ext cx="9715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忙</a:t>
            </a:r>
            <a:endParaRPr lang="zh-CN" altLang="en-US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形 37" descr="复选标记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35129" y="4877611"/>
            <a:ext cx="540000" cy="540000"/>
          </a:xfrm>
          <a:prstGeom prst="rect">
            <a:avLst/>
          </a:prstGeom>
        </p:spPr>
      </p:pic>
      <p:pic>
        <p:nvPicPr>
          <p:cNvPr id="39" name="图形 38" descr="复选标记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82204" y="5297096"/>
            <a:ext cx="540000" cy="540000"/>
          </a:xfrm>
          <a:prstGeom prst="rect">
            <a:avLst/>
          </a:prstGeom>
        </p:spPr>
      </p:pic>
      <p:pic>
        <p:nvPicPr>
          <p:cNvPr id="41" name="图形 40" descr="关闭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6715" y="5740645"/>
            <a:ext cx="540000" cy="540000"/>
          </a:xfrm>
          <a:prstGeom prst="rect">
            <a:avLst/>
          </a:prstGeom>
        </p:spPr>
      </p:pic>
      <p:pic>
        <p:nvPicPr>
          <p:cNvPr id="42" name="图形 41" descr="关闭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1414" y="6130529"/>
            <a:ext cx="540000" cy="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3" grpId="0" animBg="1"/>
      <p:bldP spid="4" grpId="0" animBg="1"/>
      <p:bldP spid="23" grpId="0" animBg="1"/>
      <p:bldP spid="24" grpId="0" animBg="1"/>
      <p:bldP spid="25" grpId="0" animBg="1"/>
      <p:bldP spid="26" grpId="0" animBg="1"/>
      <p:bldP spid="35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577" y="312820"/>
            <a:ext cx="10384845" cy="64128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多模块存储器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存储器分类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3"/>
          <p:cNvGraphicFramePr>
            <a:graphicFrameLocks noGrp="1"/>
          </p:cNvGraphicFramePr>
          <p:nvPr/>
        </p:nvGraphicFramePr>
        <p:xfrm>
          <a:off x="696000" y="1335416"/>
          <a:ext cx="10800000" cy="4391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/>
                <a:gridCol w="2160000"/>
                <a:gridCol w="2160000"/>
                <a:gridCol w="2160000"/>
                <a:gridCol w="2160000"/>
              </a:tblGrid>
              <a:tr h="7319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存储器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存储介质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存取方式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读写功能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信息易失性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319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ROM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半导体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随机存取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只读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非易失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319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半导体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随机存取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读写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易失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319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磁盘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磁性材料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半顺序存取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读写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非易失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319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磁带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磁性材料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顺序存取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读写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非易失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319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光盘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光存储器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半顺序存取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只读</a:t>
                      </a:r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读写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非易失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50000"/>
          <a:stretch>
            <a:fillRect/>
          </a:stretch>
        </p:blipFill>
        <p:spPr>
          <a:xfrm>
            <a:off x="903577" y="312820"/>
            <a:ext cx="5192423" cy="64128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多模块存储器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6942222" y="4351290"/>
            <a:ext cx="496904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rot="16200000">
            <a:off x="5682222" y="3091290"/>
            <a:ext cx="2520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2222" y="3870009"/>
            <a:ext cx="950493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00538" y="3870009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M0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00538" y="3395090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0538" y="2920172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00538" y="2445254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M3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892714" y="3870009"/>
            <a:ext cx="950493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43206" y="3870009"/>
            <a:ext cx="950493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793698" y="3870009"/>
            <a:ext cx="950493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744191" y="3870009"/>
            <a:ext cx="950493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747597" y="4355880"/>
            <a:ext cx="3273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93434" y="5222030"/>
            <a:ext cx="4727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连续取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个存储字耗时：</a:t>
            </a:r>
            <a:r>
              <a:rPr lang="en-US" altLang="zh-CN" sz="3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39549" y="926352"/>
            <a:ext cx="477171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若存储周期为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连续访问前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个存储单元耗时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5T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49999" r="-313"/>
          <a:stretch>
            <a:fillRect/>
          </a:stretch>
        </p:blipFill>
        <p:spPr>
          <a:xfrm>
            <a:off x="6096000" y="312820"/>
            <a:ext cx="5225010" cy="64128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多模块存储器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1124858" y="4933110"/>
            <a:ext cx="496904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rot="16200000">
            <a:off x="-135142" y="3673110"/>
            <a:ext cx="2520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124857" y="4451829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3174" y="4451829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M0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3174" y="3972672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3174" y="3493516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174" y="3014360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M3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86117" y="3972934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847377" y="3494038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08636" y="3015142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568636" y="4456453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930233" y="4937700"/>
            <a:ext cx="3273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715912" y="5354377"/>
                <a:ext cx="42691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连续取</a:t>
                </a:r>
                <a:r>
                  <a:rPr lang="en-US" altLang="zh-CN" sz="3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3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个存储字耗时：</a:t>
                </a:r>
                <a:endParaRPr lang="en-US" altLang="zh-CN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3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T+(n-1)</a:t>
                </a:r>
                <a14:m>
                  <m:oMath xmlns:m="http://schemas.openxmlformats.org/officeDocument/2006/math">
                    <m:r>
                      <a:rPr lang="zh-CN" altLang="en-US" sz="3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𝜏</m:t>
                    </m:r>
                  </m:oMath>
                </a14:m>
                <a:endParaRPr lang="en-US" altLang="zh-CN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12" y="5354377"/>
                <a:ext cx="4269117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6" t="-6" r="-1407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979053" y="442973"/>
                <a:ext cx="5085818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若总线存储周期为</a:t>
                </a:r>
                <a14:m>
                  <m:oMath xmlns:m="http://schemas.openxmlformats.org/officeDocument/2006/math">
                    <m:r>
                      <a:rPr lang="zh-CN" altLang="en-US" sz="3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𝜏</m:t>
                    </m:r>
                  </m:oMath>
                </a14:m>
                <a:endParaRPr lang="en-US" altLang="zh-CN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3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存储器存储周期为</a:t>
                </a:r>
                <a:r>
                  <a:rPr lang="en-US" altLang="zh-CN" sz="3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endParaRPr lang="en-US" altLang="zh-CN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3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连续访问前</a:t>
                </a:r>
                <a:r>
                  <a:rPr lang="en-US" altLang="zh-CN" sz="3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个存储单元耗时？</a:t>
                </a:r>
                <a:endParaRPr lang="en-US" altLang="zh-CN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3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T+4</a:t>
                </a:r>
                <a14:m>
                  <m:oMath xmlns:m="http://schemas.openxmlformats.org/officeDocument/2006/math">
                    <m:r>
                      <a:rPr lang="zh-CN" altLang="en-US" sz="3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𝜏</m:t>
                    </m:r>
                  </m:oMath>
                </a14:m>
                <a:endParaRPr lang="en-US" altLang="zh-CN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3" y="442973"/>
                <a:ext cx="5085818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0" t="-19" r="-357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1131540" y="3961522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40" y="3961522"/>
                <a:ext cx="406147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149" t="-67" r="87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486453" y="3463807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453" y="3463807"/>
                <a:ext cx="406147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136" t="-88" r="74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846598" y="3017494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598" y="3017494"/>
                <a:ext cx="406147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4" t="-104" r="98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 flipV="1">
            <a:off x="2577821" y="2687347"/>
            <a:ext cx="0" cy="2376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2235829" y="2534592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29" y="2534592"/>
                <a:ext cx="406147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155" t="-52" r="93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9" grpId="0"/>
      <p:bldP spid="20" grpId="0"/>
      <p:bldP spid="22" grpId="0"/>
      <p:bldP spid="23" grpId="0"/>
      <p:bldP spid="25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多模块存储器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874462" y="3266320"/>
            <a:ext cx="496904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rot="16200000">
            <a:off x="-385538" y="2006320"/>
            <a:ext cx="2520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874461" y="2785039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2778" y="2785039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M0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778" y="2305882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2778" y="1826726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2778" y="1347570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M3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56041" y="2306144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837621" y="1827248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19200" y="1348352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799520" y="2789663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679837" y="3270910"/>
            <a:ext cx="3273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1001464" y="2294732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64" y="2294732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17" t="-82" r="111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404505" y="1797017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05" y="1797017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128" t="-103" r="66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872934" y="1350704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934" y="1350704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79" t="-10" r="16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 flipV="1">
            <a:off x="2796673" y="1020557"/>
            <a:ext cx="0" cy="2376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2346393" y="867802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93" y="867802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17" t="-67" r="111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/>
          <p:cNvCxnSpPr/>
          <p:nvPr/>
        </p:nvCxnSpPr>
        <p:spPr>
          <a:xfrm>
            <a:off x="7021149" y="3230938"/>
            <a:ext cx="496904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16200000">
            <a:off x="5761149" y="1970938"/>
            <a:ext cx="2520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021148" y="2749657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279465" y="2749657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M0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79465" y="2270500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79465" y="1791344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79465" y="1312188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M3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74203" y="2267684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527258" y="1785711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780313" y="1300902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022121" y="822184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1826524" y="3235528"/>
            <a:ext cx="3273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/>
              <p:cNvSpPr txBox="1"/>
              <p:nvPr/>
            </p:nvSpPr>
            <p:spPr>
              <a:xfrm>
                <a:off x="6959177" y="2228598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77" y="2228598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52" t="-65" r="14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7207022" y="1756670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022" y="1756670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100" t="-44" r="38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/>
              <p:cNvSpPr txBox="1"/>
              <p:nvPr/>
            </p:nvSpPr>
            <p:spPr>
              <a:xfrm>
                <a:off x="7455856" y="1285507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6" y="1285507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79" t="-46" r="17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连接符 45"/>
          <p:cNvCxnSpPr/>
          <p:nvPr/>
        </p:nvCxnSpPr>
        <p:spPr>
          <a:xfrm flipV="1">
            <a:off x="8019621" y="610343"/>
            <a:ext cx="0" cy="2916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7704690" y="825462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690" y="825462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58" t="-102" r="152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064741" y="1797017"/>
                <a:ext cx="142250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741" y="1797017"/>
                <a:ext cx="1422505" cy="492443"/>
              </a:xfrm>
              <a:prstGeom prst="rect">
                <a:avLst/>
              </a:prstGeom>
              <a:blipFill rotWithShape="1">
                <a:blip r:embed="rId2"/>
                <a:stretch>
                  <a:fillRect l="-7" t="-122" r="-2262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10218784" y="1715554"/>
                <a:ext cx="142250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784" y="1715554"/>
                <a:ext cx="1422505" cy="492443"/>
              </a:xfrm>
              <a:prstGeom prst="rect">
                <a:avLst/>
              </a:prstGeom>
              <a:blipFill rotWithShape="1">
                <a:blip r:embed="rId3"/>
                <a:stretch>
                  <a:fillRect l="-26" t="-85" r="-2244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形 48" descr="复选标记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5148" y="1410237"/>
            <a:ext cx="540000" cy="540000"/>
          </a:xfrm>
          <a:prstGeom prst="rect">
            <a:avLst/>
          </a:prstGeom>
        </p:spPr>
      </p:pic>
      <p:pic>
        <p:nvPicPr>
          <p:cNvPr id="50" name="图形 49" descr="关闭 纯色填充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3327" y="130789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7245870" y="4547226"/>
                <a:ext cx="4191853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交叉</m:t>
                      </m:r>
                      <m:r>
                        <a:rPr lang="zh-CN" alt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存取度</m:t>
                      </m:r>
                      <m:r>
                        <a:rPr lang="zh-CN" altLang="en-US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  <m:r>
                        <a:rPr lang="en-US" altLang="zh-CN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CN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zh-CN" alt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den>
                      </m:f>
                    </m:oMath>
                  </m:oMathPara>
                </a14:m>
                <a:endParaRPr lang="zh-CN" alt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870" y="4547226"/>
                <a:ext cx="4191853" cy="1037143"/>
              </a:xfrm>
              <a:prstGeom prst="rect">
                <a:avLst/>
              </a:prstGeom>
              <a:blipFill rotWithShape="1">
                <a:blip r:embed="rId8"/>
                <a:stretch>
                  <a:fillRect l="-12" t="-60" r="-952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6274475" y="832371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M0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>
            <a:off x="903874" y="6224571"/>
            <a:ext cx="496904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rot="16200000">
            <a:off x="-356126" y="4964571"/>
            <a:ext cx="2520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903873" y="5743290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62190" y="5743290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M0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2190" y="5264133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2190" y="4784977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62190" y="4305821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M3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65133" y="5264395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626393" y="4785499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987652" y="4306603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2347652" y="5747914"/>
            <a:ext cx="1440000" cy="4812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709249" y="6229161"/>
            <a:ext cx="3273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/>
              <p:cNvSpPr txBox="1"/>
              <p:nvPr/>
            </p:nvSpPr>
            <p:spPr>
              <a:xfrm>
                <a:off x="910556" y="5252983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56" y="5252983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148" t="-45" r="86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/>
              <p:cNvSpPr txBox="1"/>
              <p:nvPr/>
            </p:nvSpPr>
            <p:spPr>
              <a:xfrm>
                <a:off x="1265469" y="4755268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469" y="4755268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135" t="-66" r="73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本框 66"/>
              <p:cNvSpPr txBox="1"/>
              <p:nvPr/>
            </p:nvSpPr>
            <p:spPr>
              <a:xfrm>
                <a:off x="1625614" y="4308955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14" y="4308955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3" t="-82" r="98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连接符 67"/>
          <p:cNvCxnSpPr/>
          <p:nvPr/>
        </p:nvCxnSpPr>
        <p:spPr>
          <a:xfrm flipV="1">
            <a:off x="2356837" y="3978808"/>
            <a:ext cx="0" cy="2376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/>
              <p:cNvSpPr txBox="1"/>
              <p:nvPr/>
            </p:nvSpPr>
            <p:spPr>
              <a:xfrm>
                <a:off x="2014845" y="3826053"/>
                <a:ext cx="4061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845" y="3826053"/>
                <a:ext cx="406147" cy="584775"/>
              </a:xfrm>
              <a:prstGeom prst="rect">
                <a:avLst/>
              </a:prstGeom>
              <a:blipFill rotWithShape="1">
                <a:blip r:embed="rId1"/>
                <a:stretch>
                  <a:fillRect l="-154" t="-30" r="9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3987657" y="4873062"/>
                <a:ext cx="14209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657" y="4873062"/>
                <a:ext cx="1420902" cy="492443"/>
              </a:xfrm>
              <a:prstGeom prst="rect">
                <a:avLst/>
              </a:prstGeom>
              <a:blipFill rotWithShape="1">
                <a:blip r:embed="rId9"/>
                <a:stretch>
                  <a:fillRect l="-35" t="-15" r="-2261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形 16" descr="拍手 纯色填充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5704" y="4090026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9" grpId="0"/>
      <p:bldP spid="22" grpId="0"/>
      <p:bldP spid="23" grpId="0"/>
      <p:bldP spid="25" grpId="0"/>
      <p:bldP spid="27" grpId="0"/>
      <p:bldP spid="33" grpId="0" animBg="1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7" grpId="0"/>
      <p:bldP spid="2" grpId="0"/>
      <p:bldP spid="48" grpId="0"/>
      <p:bldP spid="51" grpId="0"/>
      <p:bldP spid="52" grpId="0"/>
      <p:bldP spid="55" grpId="0" animBg="1"/>
      <p:bldP spid="56" grpId="0"/>
      <p:bldP spid="57" grpId="0"/>
      <p:bldP spid="58" grpId="0"/>
      <p:bldP spid="59" grpId="0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9" grpId="0"/>
      <p:bldP spid="7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多模块存储器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4032" y="718036"/>
            <a:ext cx="1138393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设存储器容量为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字，字长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位，模块数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m=4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，分别用顺序方式和交叉方式进行组织。存储周期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T=200ns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，数据总线宽度为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位，总线传送周期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=50ns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。若连续读出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个字，问顺序存储器和交叉存储器的带宽各是多少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404032" y="2305478"/>
            <a:ext cx="11383935" cy="402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解：顺序存储器和交叉存储器连续读出</a:t>
            </a: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m=4</a:t>
            </a:r>
            <a:r>
              <a:rPr lang="zh-CN" altLang="en-US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个字的信息总量都是：</a:t>
            </a:r>
            <a:endParaRPr lang="zh-CN" altLang="en-US" sz="2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q=64b×4=256b</a:t>
            </a:r>
            <a:endParaRPr lang="en-US" altLang="zh-CN" sz="2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顺序存储器和交叉存储器连续读出</a:t>
            </a: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个字所需的时间分别是：</a:t>
            </a:r>
            <a:endParaRPr lang="zh-CN" altLang="en-US" sz="2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t2=</a:t>
            </a:r>
            <a:r>
              <a:rPr lang="en-US" altLang="zh-CN" sz="26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=4×200ns=800ns=8×10</a:t>
            </a:r>
            <a:r>
              <a:rPr lang="en-US" altLang="zh-CN" sz="2600" baseline="30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2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t1=T+(m-1)t=200ns+3*50ns=350ns=3.5×10</a:t>
            </a:r>
            <a:r>
              <a:rPr lang="en-US" altLang="zh-CN" sz="2600" baseline="30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2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顺序存储器和交叉存储器的带宽分别是：</a:t>
            </a:r>
            <a:endParaRPr lang="zh-CN" altLang="en-US" sz="2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W2=q/t2=256b÷(8×10</a:t>
            </a:r>
            <a:r>
              <a:rPr lang="en-US" altLang="zh-CN" sz="2600" baseline="30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)s=320Mb/s</a:t>
            </a:r>
            <a:endParaRPr lang="en-US" altLang="zh-CN" sz="2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W1=q/t1=256b÷(3.5×10</a:t>
            </a:r>
            <a:r>
              <a:rPr lang="en-US" altLang="zh-CN" sz="2600" baseline="30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)s=730Mb/s</a:t>
            </a:r>
            <a:endParaRPr lang="en-US" altLang="zh-CN" sz="2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局部性原理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41065" y="1173510"/>
            <a:ext cx="505799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空间局部性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：即将要使用到的信息（指令或数据），很可能与现在正在使用的信息在存储空间上是邻近的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8621" y="1251284"/>
            <a:ext cx="1564106" cy="27792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11579" y="1251284"/>
            <a:ext cx="1564106" cy="27792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左右 2"/>
          <p:cNvSpPr/>
          <p:nvPr/>
        </p:nvSpPr>
        <p:spPr>
          <a:xfrm>
            <a:off x="2608848" y="1518021"/>
            <a:ext cx="1756610" cy="371847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/>
          <p:cNvSpPr/>
          <p:nvPr/>
        </p:nvSpPr>
        <p:spPr>
          <a:xfrm>
            <a:off x="2608848" y="3490290"/>
            <a:ext cx="1756610" cy="37184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608848" y="2339119"/>
            <a:ext cx="1756610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608848" y="2956818"/>
            <a:ext cx="1756610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27971" y="1173510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数据总线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28108" y="187428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28108" y="2516051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27971" y="315781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地址总线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23410" y="4785279"/>
            <a:ext cx="1422925" cy="11246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直角双向 11"/>
          <p:cNvSpPr/>
          <p:nvPr/>
        </p:nvSpPr>
        <p:spPr>
          <a:xfrm>
            <a:off x="4246335" y="4030573"/>
            <a:ext cx="1422925" cy="1503952"/>
          </a:xfrm>
          <a:prstGeom prst="leftUpArrow">
            <a:avLst>
              <a:gd name="adj1" fmla="val 15696"/>
              <a:gd name="adj2" fmla="val 17635"/>
              <a:gd name="adj3" fmla="val 273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直角双向 19"/>
          <p:cNvSpPr/>
          <p:nvPr/>
        </p:nvSpPr>
        <p:spPr>
          <a:xfrm rot="5400000">
            <a:off x="1359971" y="4030573"/>
            <a:ext cx="1422925" cy="1503952"/>
          </a:xfrm>
          <a:prstGeom prst="leftUpArrow">
            <a:avLst>
              <a:gd name="adj1" fmla="val 15696"/>
              <a:gd name="adj2" fmla="val 17635"/>
              <a:gd name="adj3" fmla="val 273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641065" y="3229937"/>
            <a:ext cx="505799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时间局部性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：即将要用到的信息，很可能是现在正在使用的信息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47974" y="773401"/>
            <a:ext cx="52765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命中率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访问的信息已在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中的比率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8621" y="1251284"/>
            <a:ext cx="1564106" cy="27792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11579" y="1251284"/>
            <a:ext cx="1564106" cy="27792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左右 2"/>
          <p:cNvSpPr/>
          <p:nvPr/>
        </p:nvSpPr>
        <p:spPr>
          <a:xfrm>
            <a:off x="2608848" y="1518021"/>
            <a:ext cx="1756610" cy="371847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/>
          <p:cNvSpPr/>
          <p:nvPr/>
        </p:nvSpPr>
        <p:spPr>
          <a:xfrm>
            <a:off x="2608848" y="3490290"/>
            <a:ext cx="1756610" cy="37184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608848" y="2339119"/>
            <a:ext cx="1756610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608848" y="2956818"/>
            <a:ext cx="1756610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27971" y="1173510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数据总线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28108" y="187428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28108" y="2516051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27971" y="315781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地址总线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23410" y="4785279"/>
            <a:ext cx="1422925" cy="11246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直角双向 11"/>
          <p:cNvSpPr/>
          <p:nvPr/>
        </p:nvSpPr>
        <p:spPr>
          <a:xfrm>
            <a:off x="4246335" y="4030573"/>
            <a:ext cx="1422925" cy="1503952"/>
          </a:xfrm>
          <a:prstGeom prst="leftUpArrow">
            <a:avLst>
              <a:gd name="adj1" fmla="val 15696"/>
              <a:gd name="adj2" fmla="val 17635"/>
              <a:gd name="adj3" fmla="val 273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直角双向 19"/>
          <p:cNvSpPr/>
          <p:nvPr/>
        </p:nvSpPr>
        <p:spPr>
          <a:xfrm rot="5400000">
            <a:off x="1359971" y="4030573"/>
            <a:ext cx="1422925" cy="1503952"/>
          </a:xfrm>
          <a:prstGeom prst="leftUpArrow">
            <a:avLst>
              <a:gd name="adj1" fmla="val 15696"/>
              <a:gd name="adj2" fmla="val 17635"/>
              <a:gd name="adj3" fmla="val 273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447974" y="1708650"/>
                <a:ext cx="5057997" cy="210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设一个程序执行期间，</a:t>
                </a:r>
                <a:r>
                  <a:rPr lang="en-US" altLang="zh-CN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Cache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的总命中次数为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，访问主存的总次数为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r>
                      <a:rPr lang="en-US" altLang="zh-CN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r>
                        <a:rPr lang="en-US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974" y="1708650"/>
                <a:ext cx="5057997" cy="2107244"/>
              </a:xfrm>
              <a:prstGeom prst="rect">
                <a:avLst/>
              </a:prstGeom>
              <a:blipFill rotWithShape="1">
                <a:blip r:embed="rId1"/>
                <a:stretch>
                  <a:fillRect l="-4" t="-24" r="8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6447973" y="3936163"/>
                <a:ext cx="5057997" cy="1692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为命中时的</a:t>
                </a:r>
                <a:r>
                  <a:rPr lang="en-US" altLang="zh-CN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Cache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访问时间，</a:t>
                </a:r>
                <a:r>
                  <a:rPr lang="en-US" altLang="zh-CN" sz="2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为未命中时的访问时间，则</a:t>
                </a:r>
                <a:r>
                  <a:rPr lang="en-US" altLang="zh-CN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Cache-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主存系统的平均访问时间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b>
                    </m:sSub>
                    <m:r>
                      <a:rPr lang="en-US" altLang="zh-CN" sz="2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sSub>
                      <m:sSubPr>
                        <m:ctrlP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+(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sSub>
                      <m:sSubPr>
                        <m:ctrlP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973" y="3936163"/>
                <a:ext cx="5057997" cy="1692771"/>
              </a:xfrm>
              <a:prstGeom prst="rect">
                <a:avLst/>
              </a:prstGeom>
              <a:blipFill rotWithShape="1">
                <a:blip r:embed="rId2"/>
                <a:stretch>
                  <a:fillRect l="-4" t="-26" r="8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6447972" y="5909932"/>
                <a:ext cx="5057997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访问效率：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𝑒</m:t>
                    </m:r>
                    <m:r>
                      <a:rPr lang="en-US" altLang="zh-CN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sSub>
                      <m:sSubPr>
                        <m:ctrlPr>
                          <a:rPr lang="en-US" altLang="zh-CN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3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972" y="5909932"/>
                <a:ext cx="5057997" cy="553998"/>
              </a:xfrm>
              <a:prstGeom prst="rect">
                <a:avLst/>
              </a:prstGeom>
              <a:blipFill rotWithShape="1">
                <a:blip r:embed="rId3"/>
                <a:stretch>
                  <a:fillRect l="-4" t="-112" r="8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3344" y="556869"/>
            <a:ext cx="11085572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执行一段程序时，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完成存取的次数为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次，主存完成存取的次数为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次，已知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存取周期为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50ns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，主存存取周期为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250ns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主存系统的效率和平均访问时间。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040982" y="2607920"/>
                <a:ext cx="2433386" cy="103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000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982" y="2607920"/>
                <a:ext cx="2433386" cy="1037656"/>
              </a:xfrm>
              <a:prstGeom prst="rect">
                <a:avLst/>
              </a:prstGeom>
              <a:blipFill rotWithShape="1">
                <a:blip r:embed="rId1"/>
                <a:stretch>
                  <a:fillRect l="-25" t="-59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97042" y="4168115"/>
                <a:ext cx="382604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e>
                        <m:sub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sSub>
                        <m:sSubPr>
                          <m:ctrlP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</m:t>
                          </m:r>
                        </m:sub>
                      </m:sSub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ctrlP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𝐻</m:t>
                          </m:r>
                        </m:e>
                      </m:d>
                      <m:sSub>
                        <m:sSubPr>
                          <m:ctrlP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30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42" y="4168115"/>
                <a:ext cx="3826042" cy="553998"/>
              </a:xfrm>
              <a:prstGeom prst="rect">
                <a:avLst/>
              </a:prstGeom>
              <a:blipFill rotWithShape="1">
                <a:blip r:embed="rId2"/>
                <a:stretch>
                  <a:fillRect l="-4" t="-110" r="9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3603648" y="5262284"/>
                <a:ext cx="1356561" cy="1004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𝑒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zh-CN" sz="3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48" y="5262284"/>
                <a:ext cx="1356561" cy="1004186"/>
              </a:xfrm>
              <a:prstGeom prst="rect">
                <a:avLst/>
              </a:prstGeom>
              <a:blipFill rotWithShape="1">
                <a:blip r:embed="rId3"/>
                <a:stretch>
                  <a:fillRect l="-2" t="-4" r="17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5318053" y="2643058"/>
                <a:ext cx="2704098" cy="967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1900</m:t>
                          </m:r>
                        </m:num>
                        <m:den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1900</m:t>
                          </m:r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053" y="2643058"/>
                <a:ext cx="2704098" cy="967381"/>
              </a:xfrm>
              <a:prstGeom prst="rect">
                <a:avLst/>
              </a:prstGeom>
              <a:blipFill rotWithShape="1">
                <a:blip r:embed="rId4"/>
                <a:stretch>
                  <a:fillRect l="-21" t="-19" r="7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7865837" y="2849749"/>
                <a:ext cx="142875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0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.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95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37" y="2849749"/>
                <a:ext cx="1428750" cy="553998"/>
              </a:xfrm>
              <a:prstGeom prst="rect">
                <a:avLst/>
              </a:prstGeom>
              <a:blipFill rotWithShape="1">
                <a:blip r:embed="rId5"/>
                <a:stretch>
                  <a:fillRect l="-6" t="-91" r="6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4102816" y="4168115"/>
                <a:ext cx="619626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0</m:t>
                      </m:r>
                      <m:r>
                        <a:rPr kumimoji="0" lang="en-US" altLang="zh-CN" sz="3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.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95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50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𝑛𝑠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0</m:t>
                          </m:r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.</m:t>
                          </m:r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95</m:t>
                          </m:r>
                        </m:e>
                      </m:d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250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𝑛𝑠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816" y="4168115"/>
                <a:ext cx="6196263" cy="553998"/>
              </a:xfrm>
              <a:prstGeom prst="rect">
                <a:avLst/>
              </a:prstGeom>
              <a:blipFill rotWithShape="1">
                <a:blip r:embed="rId6"/>
                <a:stretch>
                  <a:fillRect l="-1" t="-110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10178811" y="4168115"/>
                <a:ext cx="1404687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60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𝑛𝑠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811" y="4168115"/>
                <a:ext cx="1404687" cy="553998"/>
              </a:xfrm>
              <a:prstGeom prst="rect">
                <a:avLst/>
              </a:prstGeom>
              <a:blipFill rotWithShape="1">
                <a:blip r:embed="rId7"/>
                <a:stretch>
                  <a:fillRect l="-28" t="-110" r="33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4960209" y="5279789"/>
                <a:ext cx="1356561" cy="969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50</m:t>
                          </m:r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𝑛𝑠</m:t>
                          </m:r>
                        </m:num>
                        <m:den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60</m:t>
                          </m:r>
                          <m:r>
                            <a:rPr kumimoji="0" lang="en-US" altLang="zh-CN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cs"/>
                            </a:rPr>
                            <m:t>𝑛𝑠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209" y="5279789"/>
                <a:ext cx="1356561" cy="969176"/>
              </a:xfrm>
              <a:prstGeom prst="rect">
                <a:avLst/>
              </a:prstGeom>
              <a:blipFill rotWithShape="1">
                <a:blip r:embed="rId8"/>
                <a:stretch>
                  <a:fillRect l="-17" t="-41" r="31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6316770" y="5487378"/>
                <a:ext cx="162125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=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83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.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3</m:t>
                      </m:r>
                      <m:r>
                        <a:rPr kumimoji="0" lang="en-US" altLang="zh-CN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m:t>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770" y="5487378"/>
                <a:ext cx="1621256" cy="553998"/>
              </a:xfrm>
              <a:prstGeom prst="rect">
                <a:avLst/>
              </a:prstGeom>
              <a:blipFill rotWithShape="1">
                <a:blip r:embed="rId9"/>
                <a:stretch>
                  <a:fillRect l="-26" t="-62" r="32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8" grpId="0"/>
      <p:bldP spid="30" grpId="0"/>
      <p:bldP spid="32" grpId="0"/>
      <p:bldP spid="34" grpId="0"/>
      <p:bldP spid="36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的基本工作原理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39778" y="883268"/>
            <a:ext cx="652813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主存中的块放到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中哪个位置？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空位随意放：全相联映射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对号入座：直接映射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按号分组，组内随意放：组相联映射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4089" y="1275347"/>
            <a:ext cx="1564106" cy="27792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37047" y="1275347"/>
            <a:ext cx="1564106" cy="27792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左右 2"/>
          <p:cNvSpPr/>
          <p:nvPr/>
        </p:nvSpPr>
        <p:spPr>
          <a:xfrm>
            <a:off x="1834316" y="1542084"/>
            <a:ext cx="1756610" cy="371847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/>
          <p:cNvSpPr/>
          <p:nvPr/>
        </p:nvSpPr>
        <p:spPr>
          <a:xfrm>
            <a:off x="1834316" y="3514353"/>
            <a:ext cx="1756610" cy="37184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834316" y="2363182"/>
            <a:ext cx="1756610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834316" y="2980881"/>
            <a:ext cx="1756610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953439" y="1197573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数据总线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53576" y="1898351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53576" y="2540114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53439" y="3181877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地址总线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48878" y="4809342"/>
            <a:ext cx="1422925" cy="11246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直角双向 11"/>
          <p:cNvSpPr/>
          <p:nvPr/>
        </p:nvSpPr>
        <p:spPr>
          <a:xfrm>
            <a:off x="3471803" y="4054636"/>
            <a:ext cx="1422925" cy="1503952"/>
          </a:xfrm>
          <a:prstGeom prst="leftUpArrow">
            <a:avLst>
              <a:gd name="adj1" fmla="val 15696"/>
              <a:gd name="adj2" fmla="val 17635"/>
              <a:gd name="adj3" fmla="val 273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直角双向 19"/>
          <p:cNvSpPr/>
          <p:nvPr/>
        </p:nvSpPr>
        <p:spPr>
          <a:xfrm rot="5400000">
            <a:off x="585439" y="4054636"/>
            <a:ext cx="1422925" cy="1503952"/>
          </a:xfrm>
          <a:prstGeom prst="leftUpArrow">
            <a:avLst>
              <a:gd name="adj1" fmla="val 15696"/>
              <a:gd name="adj2" fmla="val 17635"/>
              <a:gd name="adj3" fmla="val 273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439778" y="2827934"/>
            <a:ext cx="652813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对于①，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满了如何处理？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对于②③，对应位置被占用了如何处理？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随机替换、近期最少使用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(LRU)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、最不经常使用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(LFU)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39777" y="4671689"/>
            <a:ext cx="652813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中的内容后，如何保持主存中相应内容的一致性？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写回法（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write back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全写法（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write through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写一次法（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write once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地址映射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48062" y="683213"/>
            <a:ext cx="652813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主存中的块放到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中哪个位置？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空位随意放：全相联映射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4090" y="883268"/>
            <a:ext cx="460057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假设某个计算机的主存地址空间大小为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256KB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，按字节编址，其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行，行长为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16B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9"/>
          <p:cNvGraphicFramePr>
            <a:graphicFrameLocks noGrp="1"/>
          </p:cNvGraphicFramePr>
          <p:nvPr/>
        </p:nvGraphicFramePr>
        <p:xfrm>
          <a:off x="1767315" y="3153851"/>
          <a:ext cx="988238" cy="3056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88238"/>
              </a:tblGrid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709485" y="2628313"/>
            <a:ext cx="110389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cache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445470" y="3093691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45470" y="3478310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45470" y="3862929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45470" y="4247548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45470" y="4632167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45470" y="5016786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45470" y="5401405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45470" y="5786024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909" y="3093691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909" y="3478310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909" y="3862929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909" y="4247548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909" y="4632167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3909" y="5016786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909" y="5401405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909" y="5786024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0" y="2628313"/>
            <a:ext cx="1287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有效位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8266" y="3882262"/>
            <a:ext cx="144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691058" y="3103914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691058" y="3487072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91058" y="3870230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691058" y="4253388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691058" y="4636546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691058" y="5019704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691058" y="5402862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691058" y="5786023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266390" y="2628313"/>
            <a:ext cx="20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按字节编址</a:t>
            </a:r>
            <a:endParaRPr lang="zh-CN" altLang="en-US" sz="2400" dirty="0"/>
          </a:p>
        </p:txBody>
      </p:sp>
      <p:sp>
        <p:nvSpPr>
          <p:cNvPr id="58" name="文本框 57"/>
          <p:cNvSpPr txBox="1"/>
          <p:nvPr/>
        </p:nvSpPr>
        <p:spPr>
          <a:xfrm>
            <a:off x="362330" y="5008839"/>
            <a:ext cx="144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78" name="表格 9"/>
          <p:cNvGraphicFramePr>
            <a:graphicFrameLocks noGrp="1"/>
          </p:cNvGraphicFramePr>
          <p:nvPr/>
        </p:nvGraphicFramePr>
        <p:xfrm>
          <a:off x="7213165" y="3167365"/>
          <a:ext cx="948116" cy="3056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48116"/>
              </a:tblGrid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9" name="文本框 78"/>
          <p:cNvSpPr txBox="1"/>
          <p:nvPr/>
        </p:nvSpPr>
        <p:spPr>
          <a:xfrm>
            <a:off x="7106500" y="2641826"/>
            <a:ext cx="110389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主存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6891320" y="3107205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891320" y="3491824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891320" y="3876443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341062" y="5822694"/>
            <a:ext cx="94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4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100811" y="3117428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017670" y="2657216"/>
            <a:ext cx="20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按字节编址</a:t>
            </a:r>
            <a:endParaRPr lang="zh-CN" altLang="en-US" sz="2400" dirty="0"/>
          </a:p>
        </p:txBody>
      </p:sp>
      <p:sp>
        <p:nvSpPr>
          <p:cNvPr id="97" name="文本框 96"/>
          <p:cNvSpPr txBox="1"/>
          <p:nvPr/>
        </p:nvSpPr>
        <p:spPr>
          <a:xfrm>
            <a:off x="8100811" y="3502120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100811" y="3886812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100811" y="5040888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100811" y="5425580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100811" y="5810275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344500" y="5423289"/>
            <a:ext cx="94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4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341062" y="5040888"/>
            <a:ext cx="94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4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445470" y="6362616"/>
            <a:ext cx="3457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总容量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8×16B=128B</a:t>
            </a:r>
            <a:endParaRPr lang="zh-CN" altLang="en-US" sz="2400" dirty="0"/>
          </a:p>
        </p:txBody>
      </p:sp>
      <p:sp>
        <p:nvSpPr>
          <p:cNvPr id="107" name="文本框 106"/>
          <p:cNvSpPr txBox="1"/>
          <p:nvPr/>
        </p:nvSpPr>
        <p:spPr>
          <a:xfrm>
            <a:off x="6527888" y="6321509"/>
            <a:ext cx="3457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总容量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256KB</a:t>
            </a:r>
            <a:endParaRPr lang="zh-CN" altLang="en-US" sz="2400" dirty="0"/>
          </a:p>
        </p:txBody>
      </p:sp>
      <p:sp>
        <p:nvSpPr>
          <p:cNvPr id="108" name="文本框 107"/>
          <p:cNvSpPr txBox="1"/>
          <p:nvPr/>
        </p:nvSpPr>
        <p:spPr>
          <a:xfrm>
            <a:off x="9121538" y="6360076"/>
            <a:ext cx="2954657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地址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18=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+4</a:t>
            </a:r>
            <a:endParaRPr lang="zh-CN" altLang="en-US" sz="2400" dirty="0"/>
          </a:p>
        </p:txBody>
      </p:sp>
      <p:sp>
        <p:nvSpPr>
          <p:cNvPr id="109" name="矩形 108"/>
          <p:cNvSpPr/>
          <p:nvPr/>
        </p:nvSpPr>
        <p:spPr>
          <a:xfrm>
            <a:off x="7212906" y="3165950"/>
            <a:ext cx="936000" cy="35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1765164" y="3927275"/>
            <a:ext cx="972000" cy="35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82437" y="3862929"/>
            <a:ext cx="32184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7212906" y="3560408"/>
            <a:ext cx="936000" cy="3597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1761187" y="5071277"/>
            <a:ext cx="972000" cy="3597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0471" y="5008838"/>
            <a:ext cx="32184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8210398" y="3121569"/>
            <a:ext cx="1008000" cy="3678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8210398" y="3553174"/>
            <a:ext cx="1008000" cy="3678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7" name="表格 117"/>
          <p:cNvGraphicFramePr>
            <a:graphicFrameLocks noGrp="1"/>
          </p:cNvGraphicFramePr>
          <p:nvPr/>
        </p:nvGraphicFramePr>
        <p:xfrm>
          <a:off x="6265239" y="1748244"/>
          <a:ext cx="5093778" cy="5370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24200"/>
                <a:gridCol w="1969578"/>
              </a:tblGrid>
              <a:tr h="5370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主存字块标记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字块内地址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79" grpId="0"/>
      <p:bldP spid="80" grpId="0"/>
      <p:bldP spid="81" grpId="0"/>
      <p:bldP spid="82" grpId="0"/>
      <p:bldP spid="87" grpId="0"/>
      <p:bldP spid="88" grpId="0"/>
      <p:bldP spid="96" grpId="0"/>
      <p:bldP spid="97" grpId="0"/>
      <p:bldP spid="98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56918" y="25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地址映射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48062" y="683213"/>
            <a:ext cx="652813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主存中的块放到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中哪个位置？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buFont typeface="+mj-ea"/>
              <a:buAutoNum type="circleNumDbPlain" startAt="2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对号入座：直接映射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4090" y="883268"/>
            <a:ext cx="460057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假设某个计算机的主存地址空间大小为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256KB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，按字节编址，其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行，行长为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16B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9"/>
          <p:cNvGraphicFramePr>
            <a:graphicFrameLocks noGrp="1"/>
          </p:cNvGraphicFramePr>
          <p:nvPr/>
        </p:nvGraphicFramePr>
        <p:xfrm>
          <a:off x="1767315" y="3153851"/>
          <a:ext cx="988238" cy="3056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88238"/>
              </a:tblGrid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709485" y="2628313"/>
            <a:ext cx="110389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cache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445470" y="3093691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45470" y="3478310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45470" y="3862929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45470" y="4247548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45470" y="4632167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45470" y="5016786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45470" y="5401405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45470" y="5786024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909" y="3093691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909" y="3478310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909" y="3862929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909" y="4247548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909" y="4632167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3909" y="5016786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909" y="5401405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909" y="5786024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0" y="2628313"/>
            <a:ext cx="1287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有效位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54868" y="3095055"/>
            <a:ext cx="144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691058" y="3103914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691058" y="3487072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91058" y="3870230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691058" y="4253388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691058" y="4636546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691058" y="5019704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691058" y="5402862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691058" y="5786023"/>
            <a:ext cx="413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266390" y="2628313"/>
            <a:ext cx="20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按字节编址</a:t>
            </a:r>
            <a:endParaRPr lang="zh-CN" altLang="en-US" sz="2400" dirty="0"/>
          </a:p>
        </p:txBody>
      </p:sp>
      <p:graphicFrame>
        <p:nvGraphicFramePr>
          <p:cNvPr id="78" name="表格 9"/>
          <p:cNvGraphicFramePr>
            <a:graphicFrameLocks noGrp="1"/>
          </p:cNvGraphicFramePr>
          <p:nvPr/>
        </p:nvGraphicFramePr>
        <p:xfrm>
          <a:off x="7213165" y="3167365"/>
          <a:ext cx="948116" cy="3056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48116"/>
              </a:tblGrid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9" name="文本框 78"/>
          <p:cNvSpPr txBox="1"/>
          <p:nvPr/>
        </p:nvSpPr>
        <p:spPr>
          <a:xfrm>
            <a:off x="7106500" y="2641826"/>
            <a:ext cx="110389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主存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6891320" y="3107205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891320" y="3491824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891320" y="3876443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341062" y="5822694"/>
            <a:ext cx="94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4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100811" y="3117428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017670" y="2657216"/>
            <a:ext cx="20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按字节编址</a:t>
            </a:r>
            <a:endParaRPr lang="zh-CN" altLang="en-US" sz="2400" dirty="0"/>
          </a:p>
        </p:txBody>
      </p:sp>
      <p:sp>
        <p:nvSpPr>
          <p:cNvPr id="97" name="文本框 96"/>
          <p:cNvSpPr txBox="1"/>
          <p:nvPr/>
        </p:nvSpPr>
        <p:spPr>
          <a:xfrm>
            <a:off x="8100811" y="3502120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100811" y="3886812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100811" y="5040888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100811" y="5425580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100811" y="5810275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344500" y="5423289"/>
            <a:ext cx="94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4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341062" y="5040888"/>
            <a:ext cx="94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4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445470" y="6362616"/>
            <a:ext cx="3457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总容量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8×16B=128B</a:t>
            </a:r>
            <a:endParaRPr lang="zh-CN" altLang="en-US" sz="2400" dirty="0"/>
          </a:p>
        </p:txBody>
      </p:sp>
      <p:sp>
        <p:nvSpPr>
          <p:cNvPr id="107" name="文本框 106"/>
          <p:cNvSpPr txBox="1"/>
          <p:nvPr/>
        </p:nvSpPr>
        <p:spPr>
          <a:xfrm>
            <a:off x="6527888" y="6321509"/>
            <a:ext cx="3457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总容量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256KB</a:t>
            </a:r>
            <a:endParaRPr lang="zh-CN" altLang="en-US" sz="2400" dirty="0"/>
          </a:p>
        </p:txBody>
      </p:sp>
      <p:sp>
        <p:nvSpPr>
          <p:cNvPr id="108" name="文本框 107"/>
          <p:cNvSpPr txBox="1"/>
          <p:nvPr/>
        </p:nvSpPr>
        <p:spPr>
          <a:xfrm>
            <a:off x="9121538" y="6360076"/>
            <a:ext cx="2954657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地址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18=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+4</a:t>
            </a:r>
            <a:endParaRPr lang="zh-CN" altLang="en-US" sz="2400" dirty="0"/>
          </a:p>
        </p:txBody>
      </p:sp>
      <p:sp>
        <p:nvSpPr>
          <p:cNvPr id="109" name="矩形 108"/>
          <p:cNvSpPr/>
          <p:nvPr/>
        </p:nvSpPr>
        <p:spPr>
          <a:xfrm>
            <a:off x="7220340" y="3173384"/>
            <a:ext cx="936000" cy="35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1765164" y="3165275"/>
            <a:ext cx="972000" cy="35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82437" y="3100929"/>
            <a:ext cx="32184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8210398" y="3121569"/>
            <a:ext cx="540000" cy="3678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7" name="表格 117"/>
          <p:cNvGraphicFramePr>
            <a:graphicFrameLocks noGrp="1"/>
          </p:cNvGraphicFramePr>
          <p:nvPr/>
        </p:nvGraphicFramePr>
        <p:xfrm>
          <a:off x="5185612" y="1748244"/>
          <a:ext cx="6782297" cy="5370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49919"/>
                <a:gridCol w="2631147"/>
                <a:gridCol w="1801231"/>
              </a:tblGrid>
              <a:tr h="5370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主存字块标记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Cache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字块地址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字块内地址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2" name="矩形 61"/>
          <p:cNvSpPr/>
          <p:nvPr/>
        </p:nvSpPr>
        <p:spPr>
          <a:xfrm>
            <a:off x="7212581" y="4500545"/>
            <a:ext cx="936000" cy="35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124517" y="4473495"/>
            <a:ext cx="4620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56843" y="3475441"/>
            <a:ext cx="144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222315" y="3565802"/>
            <a:ext cx="936000" cy="3597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767139" y="3545661"/>
            <a:ext cx="972000" cy="3597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8200341" y="3538051"/>
            <a:ext cx="540000" cy="3678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77496" y="3482006"/>
            <a:ext cx="32184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09" grpId="0" animBg="1"/>
      <p:bldP spid="110" grpId="0" animBg="1"/>
      <p:bldP spid="111" grpId="0" animBg="1"/>
      <p:bldP spid="115" grpId="0" animBg="1"/>
      <p:bldP spid="62" grpId="0" animBg="1"/>
      <p:bldP spid="63" grpId="0"/>
      <p:bldP spid="64" grpId="0"/>
      <p:bldP spid="65" grpId="0" animBg="1"/>
      <p:bldP spid="66" grpId="0" animBg="1"/>
      <p:bldP spid="67" grpId="0" animBg="1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8870" y="73529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存储系统的层次结构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6094" t="3333" r="25244" b="74035"/>
          <a:stretch>
            <a:fillRect/>
          </a:stretch>
        </p:blipFill>
        <p:spPr>
          <a:xfrm>
            <a:off x="2065421" y="658304"/>
            <a:ext cx="8061158" cy="155207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/>
          <a:srcRect l="4612" t="40090" r="23038"/>
          <a:stretch>
            <a:fillRect/>
          </a:stretch>
        </p:blipFill>
        <p:spPr>
          <a:xfrm>
            <a:off x="2065421" y="2838598"/>
            <a:ext cx="8061158" cy="389908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483893" y="2210378"/>
            <a:ext cx="12242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速度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51023" y="2210377"/>
            <a:ext cx="12242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容量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地址映射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48062" y="683213"/>
            <a:ext cx="652813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主存中的块放到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中哪个位置？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buFont typeface="+mj-ea"/>
              <a:buAutoNum type="circleNumDbPlain" startAt="3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按号分组，组内随意放：组相联映射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4090" y="883268"/>
            <a:ext cx="460057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假设某个计算机的主存地址空间大小为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256KB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，按字节编址，其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行，行长为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16B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9"/>
          <p:cNvGraphicFramePr>
            <a:graphicFrameLocks noGrp="1"/>
          </p:cNvGraphicFramePr>
          <p:nvPr/>
        </p:nvGraphicFramePr>
        <p:xfrm>
          <a:off x="1767315" y="3153851"/>
          <a:ext cx="988238" cy="3056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88238"/>
              </a:tblGrid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709485" y="2628313"/>
            <a:ext cx="110389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cache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445470" y="3093691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45470" y="3478310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45470" y="3862929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45470" y="4247548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45470" y="4632167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45470" y="5016786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45470" y="5401405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45470" y="5786024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909" y="3093691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909" y="3478310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909" y="3862929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909" y="4247548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909" y="4632167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3909" y="5016786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909" y="5401405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909" y="5786024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0" y="2628313"/>
            <a:ext cx="1287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有效位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54868" y="3095055"/>
            <a:ext cx="144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92658" y="3103914"/>
            <a:ext cx="273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792658" y="3487072"/>
            <a:ext cx="273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792658" y="3870230"/>
            <a:ext cx="273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792658" y="4253388"/>
            <a:ext cx="273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792658" y="4636546"/>
            <a:ext cx="273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792658" y="5019704"/>
            <a:ext cx="273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792658" y="5402862"/>
            <a:ext cx="273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792658" y="5786023"/>
            <a:ext cx="273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367990" y="2628313"/>
            <a:ext cx="20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按字节编址</a:t>
            </a:r>
            <a:endParaRPr lang="zh-CN" altLang="en-US" sz="2400" dirty="0"/>
          </a:p>
        </p:txBody>
      </p:sp>
      <p:graphicFrame>
        <p:nvGraphicFramePr>
          <p:cNvPr id="78" name="表格 9"/>
          <p:cNvGraphicFramePr>
            <a:graphicFrameLocks noGrp="1"/>
          </p:cNvGraphicFramePr>
          <p:nvPr/>
        </p:nvGraphicFramePr>
        <p:xfrm>
          <a:off x="7213165" y="3167365"/>
          <a:ext cx="948116" cy="3056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48116"/>
              </a:tblGrid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9" name="文本框 78"/>
          <p:cNvSpPr txBox="1"/>
          <p:nvPr/>
        </p:nvSpPr>
        <p:spPr>
          <a:xfrm>
            <a:off x="7106500" y="2641826"/>
            <a:ext cx="110389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主存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6891320" y="3107205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891320" y="3491824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891320" y="3876443"/>
            <a:ext cx="32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341062" y="5822694"/>
            <a:ext cx="94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4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189711" y="3117428"/>
            <a:ext cx="381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106570" y="2657216"/>
            <a:ext cx="20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按字节编址</a:t>
            </a:r>
            <a:endParaRPr lang="zh-CN" altLang="en-US" sz="2400" dirty="0"/>
          </a:p>
        </p:txBody>
      </p:sp>
      <p:sp>
        <p:nvSpPr>
          <p:cNvPr id="97" name="文本框 96"/>
          <p:cNvSpPr txBox="1"/>
          <p:nvPr/>
        </p:nvSpPr>
        <p:spPr>
          <a:xfrm>
            <a:off x="8189711" y="3502120"/>
            <a:ext cx="381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189711" y="3886812"/>
            <a:ext cx="381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189711" y="5040888"/>
            <a:ext cx="381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189711" y="5425580"/>
            <a:ext cx="381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189711" y="5810275"/>
            <a:ext cx="381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344500" y="5423289"/>
            <a:ext cx="94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4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341062" y="5040888"/>
            <a:ext cx="94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4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445470" y="6362616"/>
            <a:ext cx="3457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总容量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8×16B=128B</a:t>
            </a:r>
            <a:endParaRPr lang="zh-CN" altLang="en-US" sz="2400" dirty="0"/>
          </a:p>
        </p:txBody>
      </p:sp>
      <p:sp>
        <p:nvSpPr>
          <p:cNvPr id="107" name="文本框 106"/>
          <p:cNvSpPr txBox="1"/>
          <p:nvPr/>
        </p:nvSpPr>
        <p:spPr>
          <a:xfrm>
            <a:off x="6527888" y="6321509"/>
            <a:ext cx="3457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总容量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256KB</a:t>
            </a:r>
            <a:endParaRPr lang="zh-CN" altLang="en-US" sz="2400" dirty="0"/>
          </a:p>
        </p:txBody>
      </p:sp>
      <p:sp>
        <p:nvSpPr>
          <p:cNvPr id="108" name="文本框 107"/>
          <p:cNvSpPr txBox="1"/>
          <p:nvPr/>
        </p:nvSpPr>
        <p:spPr>
          <a:xfrm>
            <a:off x="9121538" y="6360076"/>
            <a:ext cx="2954657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地址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18=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+4</a:t>
            </a:r>
            <a:endParaRPr lang="zh-CN" altLang="en-US" sz="2400" dirty="0"/>
          </a:p>
        </p:txBody>
      </p:sp>
      <p:sp>
        <p:nvSpPr>
          <p:cNvPr id="109" name="矩形 108"/>
          <p:cNvSpPr/>
          <p:nvPr/>
        </p:nvSpPr>
        <p:spPr>
          <a:xfrm>
            <a:off x="7220340" y="3173384"/>
            <a:ext cx="936000" cy="35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1765164" y="3165275"/>
            <a:ext cx="972000" cy="35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82437" y="3100929"/>
            <a:ext cx="32184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117" name="表格 117"/>
          <p:cNvGraphicFramePr>
            <a:graphicFrameLocks noGrp="1"/>
          </p:cNvGraphicFramePr>
          <p:nvPr/>
        </p:nvGraphicFramePr>
        <p:xfrm>
          <a:off x="5185612" y="1748244"/>
          <a:ext cx="6782297" cy="5370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49919"/>
                <a:gridCol w="2631147"/>
                <a:gridCol w="1801231"/>
              </a:tblGrid>
              <a:tr h="5370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主存字块标记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组地址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字块内地址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554868" y="4237946"/>
            <a:ext cx="144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211385" y="2228259"/>
            <a:ext cx="2495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Cache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787133" y="3104728"/>
            <a:ext cx="273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787133" y="3487886"/>
            <a:ext cx="273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787133" y="3871044"/>
            <a:ext cx="273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787133" y="4254202"/>
            <a:ext cx="273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787133" y="4637360"/>
            <a:ext cx="273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787133" y="5020518"/>
            <a:ext cx="273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787133" y="5403676"/>
            <a:ext cx="273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787133" y="5786837"/>
            <a:ext cx="273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89711" y="3117147"/>
            <a:ext cx="381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189711" y="3501839"/>
            <a:ext cx="381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189711" y="3886531"/>
            <a:ext cx="381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0…0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189711" y="5040607"/>
            <a:ext cx="381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189711" y="5425299"/>
            <a:ext cx="381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spc="-15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189711" y="5809994"/>
            <a:ext cx="3816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spc="-15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</a:t>
            </a:r>
            <a:r>
              <a:rPr kumimoji="0" lang="zh-CN" altLang="en-US" sz="24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～</a:t>
            </a:r>
            <a:r>
              <a:rPr lang="en-US" altLang="zh-CN" sz="2400" spc="-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…1</a:t>
            </a:r>
            <a:r>
              <a:rPr lang="en-US" altLang="zh-CN" sz="2400" spc="-150" dirty="0">
                <a:solidFill>
                  <a:srgbClr val="ED7D31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spc="-15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en-US" altLang="zh-CN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1111</a:t>
            </a:r>
            <a:endParaRPr kumimoji="0" lang="zh-CN" altLang="en-US" sz="24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771116" y="3545692"/>
            <a:ext cx="972000" cy="35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1771611" y="3152847"/>
            <a:ext cx="972000" cy="359750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8244143" y="3136160"/>
            <a:ext cx="756000" cy="3678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7220340" y="3566282"/>
            <a:ext cx="936000" cy="3597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1771611" y="3926884"/>
            <a:ext cx="972000" cy="359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1770853" y="4308076"/>
            <a:ext cx="972000" cy="359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1767823" y="4320636"/>
            <a:ext cx="972000" cy="359750"/>
          </a:xfrm>
          <a:prstGeom prst="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1283" y="4242244"/>
            <a:ext cx="32184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244143" y="3555260"/>
            <a:ext cx="756000" cy="3678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09" grpId="0" animBg="1"/>
      <p:bldP spid="110" grpId="0" animBg="1"/>
      <p:bldP spid="111" grpId="0" animBg="1"/>
      <p:bldP spid="64" grpId="0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3" grpId="0" animBg="1"/>
      <p:bldP spid="84" grpId="0" animBg="1"/>
      <p:bldP spid="85" grpId="0" animBg="1"/>
      <p:bldP spid="86" grpId="0" animBg="1"/>
      <p:bldP spid="89" grpId="0" animBg="1"/>
      <p:bldP spid="90" grpId="0" animBg="1"/>
      <p:bldP spid="90" grpId="1" animBg="1"/>
      <p:bldP spid="91" grpId="0" animBg="1"/>
      <p:bldP spid="92" grpId="0" animBg="1"/>
      <p:bldP spid="93" grpId="0" animBg="1"/>
      <p:bldP spid="94" grpId="0" animBg="1"/>
      <p:bldP spid="94" grpId="1" animBg="1"/>
      <p:bldP spid="95" grpId="0" animBg="1"/>
      <p:bldP spid="99" grpId="0" animBg="1"/>
      <p:bldP spid="100" grpId="0" animBg="1"/>
      <p:bldP spid="1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地址映射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7164"/>
            <a:ext cx="12192000" cy="5729155"/>
          </a:xfrm>
          <a:prstGeom prst="rect">
            <a:avLst/>
          </a:prstGeom>
        </p:spPr>
      </p:pic>
      <p:sp>
        <p:nvSpPr>
          <p:cNvPr id="113" name="文本框 112"/>
          <p:cNvSpPr txBox="1"/>
          <p:nvPr/>
        </p:nvSpPr>
        <p:spPr>
          <a:xfrm>
            <a:off x="160590" y="244759"/>
            <a:ext cx="46005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中存储的内容：标记项</a:t>
            </a:r>
            <a:r>
              <a:rPr lang="en-US" altLang="zh-CN" sz="22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2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200" dirty="0">
              <a:solidFill>
                <a:srgbClr val="C55A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2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标记项：主存字块标记、有效位等</a:t>
            </a:r>
            <a:endParaRPr lang="en-US" altLang="zh-CN" sz="2200" dirty="0">
              <a:solidFill>
                <a:srgbClr val="C55A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替换策略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4090" y="646147"/>
            <a:ext cx="11599610" cy="12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随机替换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：随机地确定替换的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块。实现比较简单，但没有依据局部性原理，故可能命中率较低。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24090" y="2123256"/>
            <a:ext cx="11743820" cy="242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近期最少使用算法</a:t>
            </a: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(LRU)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：依据程序访问的局部性原理，选择近期内长久未访问过的存储行作为替换的行，平均命中率较高。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实现：对每行设置一个计数器，</a:t>
            </a:r>
            <a:r>
              <a:rPr lang="en-US" altLang="zh-CN" sz="26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每命中一次，命中行计数器清</a:t>
            </a:r>
            <a:r>
              <a:rPr lang="en-US" altLang="zh-CN" sz="26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，而其他各行计数器均加</a:t>
            </a:r>
            <a:r>
              <a:rPr lang="en-US" altLang="zh-CN" sz="26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，需要替换时比较各特定行的计数值，将计数值最大的行换出。</a:t>
            </a:r>
            <a:endParaRPr lang="en-US" altLang="zh-CN" sz="2600" dirty="0">
              <a:solidFill>
                <a:srgbClr val="C55A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24090" y="4800693"/>
            <a:ext cx="11599610" cy="1822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最不经常使用算法</a:t>
            </a: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(LFU)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：将一段时间内被访问次数最少的存储行换出。每行也设置一个计数器，新行建立后从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开始计数，每访问一次，被访问的行计数器加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，需要替换时比较各行的计数值，将计数值最小的行换出。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替换策略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4090" y="646147"/>
            <a:ext cx="1196791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个块构成，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依次访问的主存地址块号为：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4      6     12     4     8     14     22     6     4     11     5     2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arenBoth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若地址映射方式为全相联映射，采用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替换算法，求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命中次数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588296" y="2069776"/>
          <a:ext cx="1694678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  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</a:tbl>
          </a:graphicData>
        </a:graphic>
      </p:graphicFrame>
      <p:graphicFrame>
        <p:nvGraphicFramePr>
          <p:cNvPr id="20" name="表格 2"/>
          <p:cNvGraphicFramePr>
            <a:graphicFrameLocks noGrp="1"/>
          </p:cNvGraphicFramePr>
          <p:nvPr/>
        </p:nvGraphicFramePr>
        <p:xfrm>
          <a:off x="2282974" y="2069776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2" name="表格 2"/>
          <p:cNvGraphicFramePr>
            <a:graphicFrameLocks noGrp="1"/>
          </p:cNvGraphicFramePr>
          <p:nvPr/>
        </p:nvGraphicFramePr>
        <p:xfrm>
          <a:off x="10782898" y="2069773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3" name="表格 2"/>
          <p:cNvGraphicFramePr>
            <a:graphicFrameLocks noGrp="1"/>
          </p:cNvGraphicFramePr>
          <p:nvPr/>
        </p:nvGraphicFramePr>
        <p:xfrm>
          <a:off x="3130313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4" name="表格 2"/>
          <p:cNvGraphicFramePr>
            <a:graphicFrameLocks noGrp="1"/>
          </p:cNvGraphicFramePr>
          <p:nvPr/>
        </p:nvGraphicFramePr>
        <p:xfrm>
          <a:off x="3964952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5" name="表格 2"/>
          <p:cNvGraphicFramePr>
            <a:graphicFrameLocks noGrp="1"/>
          </p:cNvGraphicFramePr>
          <p:nvPr/>
        </p:nvGraphicFramePr>
        <p:xfrm>
          <a:off x="4824991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6" name="表格 2"/>
          <p:cNvGraphicFramePr>
            <a:graphicFrameLocks noGrp="1"/>
          </p:cNvGraphicFramePr>
          <p:nvPr/>
        </p:nvGraphicFramePr>
        <p:xfrm>
          <a:off x="5685030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7" name="表格 2"/>
          <p:cNvGraphicFramePr>
            <a:graphicFrameLocks noGrp="1"/>
          </p:cNvGraphicFramePr>
          <p:nvPr/>
        </p:nvGraphicFramePr>
        <p:xfrm>
          <a:off x="6532369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8" name="表格 2"/>
          <p:cNvGraphicFramePr>
            <a:graphicFrameLocks noGrp="1"/>
          </p:cNvGraphicFramePr>
          <p:nvPr/>
        </p:nvGraphicFramePr>
        <p:xfrm>
          <a:off x="7393007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9" name="表格 2"/>
          <p:cNvGraphicFramePr>
            <a:graphicFrameLocks noGrp="1"/>
          </p:cNvGraphicFramePr>
          <p:nvPr/>
        </p:nvGraphicFramePr>
        <p:xfrm>
          <a:off x="8240346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0" name="表格 2"/>
          <p:cNvGraphicFramePr>
            <a:graphicFrameLocks noGrp="1"/>
          </p:cNvGraphicFramePr>
          <p:nvPr/>
        </p:nvGraphicFramePr>
        <p:xfrm>
          <a:off x="9087685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9935024" y="2069774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箭头: 右 2"/>
          <p:cNvSpPr/>
          <p:nvPr/>
        </p:nvSpPr>
        <p:spPr>
          <a:xfrm>
            <a:off x="10629963" y="3746500"/>
            <a:ext cx="4064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833163" y="1446366"/>
            <a:ext cx="12003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替换策略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4090" y="646147"/>
            <a:ext cx="1196791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个块构成，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依次访问的主存地址块号为：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4      6     12     4     8     14     22     6     4     11     5     2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若地址映射方式为直接映射，求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命中次数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2"/>
          <p:cNvGraphicFramePr>
            <a:graphicFrameLocks noGrp="1"/>
          </p:cNvGraphicFramePr>
          <p:nvPr/>
        </p:nvGraphicFramePr>
        <p:xfrm>
          <a:off x="588296" y="2069776"/>
          <a:ext cx="1694678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</a:tbl>
          </a:graphicData>
        </a:graphic>
      </p:graphicFrame>
      <p:graphicFrame>
        <p:nvGraphicFramePr>
          <p:cNvPr id="10" name="表格 2"/>
          <p:cNvGraphicFramePr>
            <a:graphicFrameLocks noGrp="1"/>
          </p:cNvGraphicFramePr>
          <p:nvPr/>
        </p:nvGraphicFramePr>
        <p:xfrm>
          <a:off x="2282974" y="2069776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2"/>
          <p:cNvGraphicFramePr>
            <a:graphicFrameLocks noGrp="1"/>
          </p:cNvGraphicFramePr>
          <p:nvPr/>
        </p:nvGraphicFramePr>
        <p:xfrm>
          <a:off x="10782898" y="2069773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2"/>
          <p:cNvGraphicFramePr>
            <a:graphicFrameLocks noGrp="1"/>
          </p:cNvGraphicFramePr>
          <p:nvPr/>
        </p:nvGraphicFramePr>
        <p:xfrm>
          <a:off x="3130313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表格 2"/>
          <p:cNvGraphicFramePr>
            <a:graphicFrameLocks noGrp="1"/>
          </p:cNvGraphicFramePr>
          <p:nvPr/>
        </p:nvGraphicFramePr>
        <p:xfrm>
          <a:off x="3964952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2"/>
          <p:cNvGraphicFramePr>
            <a:graphicFrameLocks noGrp="1"/>
          </p:cNvGraphicFramePr>
          <p:nvPr/>
        </p:nvGraphicFramePr>
        <p:xfrm>
          <a:off x="4824991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2"/>
          <p:cNvGraphicFramePr>
            <a:graphicFrameLocks noGrp="1"/>
          </p:cNvGraphicFramePr>
          <p:nvPr/>
        </p:nvGraphicFramePr>
        <p:xfrm>
          <a:off x="5685030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2"/>
          <p:cNvGraphicFramePr>
            <a:graphicFrameLocks noGrp="1"/>
          </p:cNvGraphicFramePr>
          <p:nvPr/>
        </p:nvGraphicFramePr>
        <p:xfrm>
          <a:off x="6532369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7" name="表格 2"/>
          <p:cNvGraphicFramePr>
            <a:graphicFrameLocks noGrp="1"/>
          </p:cNvGraphicFramePr>
          <p:nvPr/>
        </p:nvGraphicFramePr>
        <p:xfrm>
          <a:off x="7393007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表格 2"/>
          <p:cNvGraphicFramePr>
            <a:graphicFrameLocks noGrp="1"/>
          </p:cNvGraphicFramePr>
          <p:nvPr/>
        </p:nvGraphicFramePr>
        <p:xfrm>
          <a:off x="8240346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9" name="表格 2"/>
          <p:cNvGraphicFramePr>
            <a:graphicFrameLocks noGrp="1"/>
          </p:cNvGraphicFramePr>
          <p:nvPr/>
        </p:nvGraphicFramePr>
        <p:xfrm>
          <a:off x="9087685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0" name="表格 2"/>
          <p:cNvGraphicFramePr>
            <a:graphicFrameLocks noGrp="1"/>
          </p:cNvGraphicFramePr>
          <p:nvPr/>
        </p:nvGraphicFramePr>
        <p:xfrm>
          <a:off x="9935024" y="2069774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4" name="箭头: 右 23"/>
          <p:cNvSpPr/>
          <p:nvPr/>
        </p:nvSpPr>
        <p:spPr>
          <a:xfrm>
            <a:off x="2920826" y="4762500"/>
            <a:ext cx="4064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/>
          <p:cNvSpPr/>
          <p:nvPr/>
        </p:nvSpPr>
        <p:spPr>
          <a:xfrm>
            <a:off x="3810267" y="4762500"/>
            <a:ext cx="4064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/>
          <p:cNvSpPr/>
          <p:nvPr/>
        </p:nvSpPr>
        <p:spPr>
          <a:xfrm>
            <a:off x="5465537" y="5778500"/>
            <a:ext cx="4064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/>
          <p:cNvSpPr/>
          <p:nvPr/>
        </p:nvSpPr>
        <p:spPr>
          <a:xfrm>
            <a:off x="6315870" y="5778500"/>
            <a:ext cx="4064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/>
          <p:cNvSpPr/>
          <p:nvPr/>
        </p:nvSpPr>
        <p:spPr>
          <a:xfrm>
            <a:off x="7177516" y="5778500"/>
            <a:ext cx="4064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640184" y="1446366"/>
            <a:ext cx="12003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替换策略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4090" y="646147"/>
            <a:ext cx="1196791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个块构成，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依次访问的主存地址块号为：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4      6     12     4     8     14     22     6     4     11     5     2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假设地址映射方式为二路组相联映射，采用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替换算法，求命中次数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2"/>
          <p:cNvGraphicFramePr>
            <a:graphicFrameLocks noGrp="1"/>
          </p:cNvGraphicFramePr>
          <p:nvPr/>
        </p:nvGraphicFramePr>
        <p:xfrm>
          <a:off x="588296" y="2069776"/>
          <a:ext cx="1694678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 vMerge="1"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"/>
          <p:cNvGraphicFramePr>
            <a:graphicFrameLocks noGrp="1"/>
          </p:cNvGraphicFramePr>
          <p:nvPr/>
        </p:nvGraphicFramePr>
        <p:xfrm>
          <a:off x="2282974" y="2069776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2"/>
          <p:cNvGraphicFramePr>
            <a:graphicFrameLocks noGrp="1"/>
          </p:cNvGraphicFramePr>
          <p:nvPr/>
        </p:nvGraphicFramePr>
        <p:xfrm>
          <a:off x="3143013" y="2069776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"/>
          <p:cNvGraphicFramePr>
            <a:graphicFrameLocks noGrp="1"/>
          </p:cNvGraphicFramePr>
          <p:nvPr/>
        </p:nvGraphicFramePr>
        <p:xfrm>
          <a:off x="4003052" y="2069776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"/>
          <p:cNvGraphicFramePr>
            <a:graphicFrameLocks noGrp="1"/>
          </p:cNvGraphicFramePr>
          <p:nvPr/>
        </p:nvGraphicFramePr>
        <p:xfrm>
          <a:off x="4850391" y="2069776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2"/>
          <p:cNvGraphicFramePr>
            <a:graphicFrameLocks noGrp="1"/>
          </p:cNvGraphicFramePr>
          <p:nvPr/>
        </p:nvGraphicFramePr>
        <p:xfrm>
          <a:off x="5697730" y="2069776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2"/>
          <p:cNvGraphicFramePr>
            <a:graphicFrameLocks noGrp="1"/>
          </p:cNvGraphicFramePr>
          <p:nvPr/>
        </p:nvGraphicFramePr>
        <p:xfrm>
          <a:off x="6557769" y="2069776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2"/>
          <p:cNvGraphicFramePr>
            <a:graphicFrameLocks noGrp="1"/>
          </p:cNvGraphicFramePr>
          <p:nvPr/>
        </p:nvGraphicFramePr>
        <p:xfrm>
          <a:off x="7417808" y="2069776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2"/>
          <p:cNvGraphicFramePr>
            <a:graphicFrameLocks noGrp="1"/>
          </p:cNvGraphicFramePr>
          <p:nvPr/>
        </p:nvGraphicFramePr>
        <p:xfrm>
          <a:off x="8277847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9125186" y="2069775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表格 2"/>
          <p:cNvGraphicFramePr>
            <a:graphicFrameLocks noGrp="1"/>
          </p:cNvGraphicFramePr>
          <p:nvPr/>
        </p:nvGraphicFramePr>
        <p:xfrm>
          <a:off x="9985225" y="2069774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2"/>
          <p:cNvGraphicFramePr>
            <a:graphicFrameLocks noGrp="1"/>
          </p:cNvGraphicFramePr>
          <p:nvPr/>
        </p:nvGraphicFramePr>
        <p:xfrm>
          <a:off x="10845264" y="2069774"/>
          <a:ext cx="847339" cy="45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39"/>
              </a:tblGrid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10991676" y="1300887"/>
            <a:ext cx="12003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50387" y="-17872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工作原理小结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表格 9"/>
          <p:cNvGraphicFramePr>
            <a:graphicFrameLocks noGrp="1"/>
          </p:cNvGraphicFramePr>
          <p:nvPr/>
        </p:nvGraphicFramePr>
        <p:xfrm>
          <a:off x="6080707" y="1782559"/>
          <a:ext cx="1848316" cy="365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2116"/>
                <a:gridCol w="1346200"/>
              </a:tblGrid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表格 9"/>
          <p:cNvGraphicFramePr>
            <a:graphicFrameLocks noGrp="1"/>
          </p:cNvGraphicFramePr>
          <p:nvPr/>
        </p:nvGraphicFramePr>
        <p:xfrm>
          <a:off x="9855947" y="1104900"/>
          <a:ext cx="1848316" cy="502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2116"/>
                <a:gridCol w="1346200"/>
              </a:tblGrid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394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8424689" y="2044700"/>
            <a:ext cx="1079500" cy="15748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替换机构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89099" y="1413951"/>
            <a:ext cx="1693804" cy="157480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地址映射变换机构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8055" y="393700"/>
            <a:ext cx="1396959" cy="6273799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46988" y="1413951"/>
            <a:ext cx="4525943" cy="4135949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37577" y="1829312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337577" y="2720140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337577" y="3165554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337577" y="4056382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337577" y="4501796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337577" y="4947213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203869" y="1388489"/>
            <a:ext cx="1139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有效位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337577" y="2274726"/>
            <a:ext cx="321845" cy="4924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337577" y="3610968"/>
            <a:ext cx="321845" cy="4924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3" name="箭头: 左右 2"/>
          <p:cNvSpPr/>
          <p:nvPr/>
        </p:nvSpPr>
        <p:spPr>
          <a:xfrm>
            <a:off x="1525014" y="456852"/>
            <a:ext cx="10374846" cy="3256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下 4"/>
          <p:cNvSpPr/>
          <p:nvPr/>
        </p:nvSpPr>
        <p:spPr>
          <a:xfrm>
            <a:off x="10780105" y="711200"/>
            <a:ext cx="383195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下 47"/>
          <p:cNvSpPr/>
          <p:nvPr/>
        </p:nvSpPr>
        <p:spPr>
          <a:xfrm>
            <a:off x="2012908" y="689676"/>
            <a:ext cx="383195" cy="72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直角上 6"/>
          <p:cNvSpPr/>
          <p:nvPr/>
        </p:nvSpPr>
        <p:spPr>
          <a:xfrm rot="5400000">
            <a:off x="2423471" y="2748359"/>
            <a:ext cx="872762" cy="136901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左右 48"/>
          <p:cNvSpPr/>
          <p:nvPr/>
        </p:nvSpPr>
        <p:spPr>
          <a:xfrm>
            <a:off x="8104902" y="4949364"/>
            <a:ext cx="2232000" cy="325601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左右 49"/>
          <p:cNvSpPr/>
          <p:nvPr/>
        </p:nvSpPr>
        <p:spPr>
          <a:xfrm>
            <a:off x="1525014" y="6400474"/>
            <a:ext cx="10374846" cy="325601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左右 50"/>
          <p:cNvSpPr/>
          <p:nvPr/>
        </p:nvSpPr>
        <p:spPr>
          <a:xfrm rot="5400000">
            <a:off x="10661555" y="5966679"/>
            <a:ext cx="684000" cy="325601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箭头: 左右 51"/>
          <p:cNvSpPr/>
          <p:nvPr/>
        </p:nvSpPr>
        <p:spPr>
          <a:xfrm rot="5400000">
            <a:off x="5240480" y="5847966"/>
            <a:ext cx="900000" cy="325601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5283026" y="1396382"/>
            <a:ext cx="800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472337" y="3150280"/>
            <a:ext cx="32184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36902" y="2479224"/>
            <a:ext cx="1376934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6579163" y="3150279"/>
            <a:ext cx="1332000" cy="461665"/>
          </a:xfrm>
          <a:prstGeom prst="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10179092" y="88311"/>
            <a:ext cx="1436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地址总线</a:t>
            </a:r>
            <a:endParaRPr lang="zh-CN" altLang="en-US" sz="2400" dirty="0">
              <a:solidFill>
                <a:srgbClr val="4472C4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582398" y="4607369"/>
            <a:ext cx="1436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直接通路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627480" y="6072488"/>
            <a:ext cx="1436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数据总线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379417" y="1446297"/>
            <a:ext cx="1170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未命中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318442" y="3792697"/>
            <a:ext cx="1170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命中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942621" y="935444"/>
            <a:ext cx="20037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cache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存储体</a:t>
            </a:r>
            <a:endParaRPr lang="zh-CN" altLang="en-US" sz="2400" dirty="0"/>
          </a:p>
        </p:txBody>
      </p:sp>
      <p:sp>
        <p:nvSpPr>
          <p:cNvPr id="71" name="文本框 70"/>
          <p:cNvSpPr txBox="1"/>
          <p:nvPr/>
        </p:nvSpPr>
        <p:spPr>
          <a:xfrm>
            <a:off x="9935527" y="704611"/>
            <a:ext cx="850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主存</a:t>
            </a:r>
            <a:endParaRPr lang="zh-CN" altLang="en-US" sz="2400" dirty="0"/>
          </a:p>
        </p:txBody>
      </p:sp>
      <p:sp>
        <p:nvSpPr>
          <p:cNvPr id="73" name="文本框 72"/>
          <p:cNvSpPr txBox="1"/>
          <p:nvPr/>
        </p:nvSpPr>
        <p:spPr>
          <a:xfrm>
            <a:off x="3665276" y="2275637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665276" y="2720899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665276" y="3611423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665276" y="4056685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665276" y="4501947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665276" y="4947212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479875" y="1379708"/>
            <a:ext cx="813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脏位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665276" y="1830375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noProof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665276" y="3166161"/>
            <a:ext cx="3218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8407" y="2441155"/>
            <a:ext cx="1440000" cy="52996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6525163" y="3116429"/>
            <a:ext cx="1440000" cy="52996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6579163" y="3147521"/>
            <a:ext cx="1332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3308030" y="5674334"/>
            <a:ext cx="1135570" cy="461665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写回法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35" grpId="0" animBg="1"/>
      <p:bldP spid="3" grpId="0" animBg="1"/>
      <p:bldP spid="5" grpId="0" animBg="1"/>
      <p:bldP spid="48" grpId="0" animBg="1"/>
      <p:bldP spid="7" grpId="0" animBg="1"/>
      <p:bldP spid="49" grpId="0" animBg="1"/>
      <p:bldP spid="50" grpId="0" animBg="1"/>
      <p:bldP spid="51" grpId="0" animBg="1"/>
      <p:bldP spid="52" grpId="0" animBg="1"/>
      <p:bldP spid="65" grpId="0"/>
      <p:bldP spid="66" grpId="0"/>
      <p:bldP spid="67" grpId="0"/>
      <p:bldP spid="68" grpId="0"/>
      <p:bldP spid="69" grpId="0"/>
      <p:bldP spid="70" grpId="0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80" grpId="0"/>
      <p:bldP spid="80" grpId="1"/>
      <p:bldP spid="81" grpId="0"/>
      <p:bldP spid="81" grpId="1"/>
      <p:bldP spid="82" grpId="0"/>
      <p:bldP spid="82" grpId="1"/>
      <p:bldP spid="9" grpId="0" animBg="1"/>
      <p:bldP spid="83" grpId="0" animBg="1"/>
      <p:bldP spid="84" grpId="0" animBg="1"/>
      <p:bldP spid="85" grpId="0" animBg="1"/>
      <p:bldP spid="8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虚拟存储器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07711" y="4020388"/>
            <a:ext cx="499761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硬件直接实现，对操作系统透明。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30205" y="859249"/>
            <a:ext cx="1564106" cy="27792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63652" y="859249"/>
            <a:ext cx="1564106" cy="27792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567519" y="1686566"/>
            <a:ext cx="1422925" cy="11246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箭头: 左右 1"/>
          <p:cNvSpPr/>
          <p:nvPr/>
        </p:nvSpPr>
        <p:spPr>
          <a:xfrm>
            <a:off x="2594312" y="2134596"/>
            <a:ext cx="973208" cy="36094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左右 42"/>
          <p:cNvSpPr/>
          <p:nvPr/>
        </p:nvSpPr>
        <p:spPr>
          <a:xfrm>
            <a:off x="4990444" y="2068418"/>
            <a:ext cx="973208" cy="36094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903866" y="867978"/>
            <a:ext cx="2842965" cy="38864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辅存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箭头: 左右 44"/>
          <p:cNvSpPr/>
          <p:nvPr/>
        </p:nvSpPr>
        <p:spPr>
          <a:xfrm>
            <a:off x="7577732" y="2068418"/>
            <a:ext cx="1296000" cy="36094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45169" y="629480"/>
            <a:ext cx="7279106" cy="33909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847474" y="3504810"/>
            <a:ext cx="863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主机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882563" y="2315069"/>
            <a:ext cx="86301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169" y="4365396"/>
            <a:ext cx="1116472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虚拟存储器是一个概念模型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45168" y="4929985"/>
            <a:ext cx="113016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虚地址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逻辑地址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：用户编程时使用的地址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445168" y="5598957"/>
            <a:ext cx="113016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实地址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物理地址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：主存单元的访问地址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445168" y="6164757"/>
            <a:ext cx="113016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功能：完成虚地址到实地址变换；主存命中率高时，虚存访问时间接近主存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44" grpId="0" animBg="1"/>
      <p:bldP spid="45" grpId="0" animBg="1"/>
      <p:bldP spid="46" grpId="0" animBg="1"/>
      <p:bldP spid="47" grpId="0"/>
      <p:bldP spid="48" grpId="0"/>
      <p:bldP spid="52" grpId="0"/>
      <p:bldP spid="54" grpId="0"/>
      <p:bldP spid="5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页式存储器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97042" y="601657"/>
            <a:ext cx="11257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虚拟空间与主存空间被划分成同样大小的页，主存的页称为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实页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，虚存的页称为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虚页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6778" y="2153657"/>
            <a:ext cx="2340835" cy="5895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页表起始地址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847" y="5181878"/>
            <a:ext cx="2334126" cy="589547"/>
            <a:chOff x="989287" y="4134853"/>
            <a:chExt cx="2334126" cy="589547"/>
          </a:xfrm>
        </p:grpSpPr>
        <p:sp>
          <p:nvSpPr>
            <p:cNvPr id="19" name="矩形 18"/>
            <p:cNvSpPr/>
            <p:nvPr/>
          </p:nvSpPr>
          <p:spPr>
            <a:xfrm>
              <a:off x="989287" y="4134853"/>
              <a:ext cx="1602897" cy="589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592184" y="4134853"/>
              <a:ext cx="731229" cy="589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98874" y="5771425"/>
            <a:ext cx="224689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页表项地址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71903" y="2086511"/>
            <a:ext cx="1667064" cy="5895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虚页号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38966" y="2086511"/>
            <a:ext cx="2046683" cy="5895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页内地址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4069006" y="3832258"/>
          <a:ext cx="1602897" cy="2595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54569"/>
                <a:gridCol w="448328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3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3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" name="文本框 49"/>
          <p:cNvSpPr txBox="1"/>
          <p:nvPr/>
        </p:nvSpPr>
        <p:spPr>
          <a:xfrm>
            <a:off x="4501332" y="3322910"/>
            <a:ext cx="89936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页表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6226317" y="5916734"/>
            <a:ext cx="1193234" cy="5895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实页号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19551" y="5916734"/>
            <a:ext cx="2046683" cy="5895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页内地址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056743" y="5935695"/>
            <a:ext cx="19787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Cache-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" idx="2"/>
          </p:cNvCxnSpPr>
          <p:nvPr/>
        </p:nvCxnSpPr>
        <p:spPr>
          <a:xfrm flipH="1">
            <a:off x="1467195" y="2743203"/>
            <a:ext cx="1" cy="244800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/>
          <p:cNvCxnSpPr>
            <a:stCxn id="25" idx="2"/>
            <a:endCxn id="20" idx="0"/>
          </p:cNvCxnSpPr>
          <p:nvPr/>
        </p:nvCxnSpPr>
        <p:spPr>
          <a:xfrm rot="5400000">
            <a:off x="3368987" y="2045430"/>
            <a:ext cx="2505820" cy="3767076"/>
          </a:xfrm>
          <a:prstGeom prst="bentConnector3">
            <a:avLst>
              <a:gd name="adj1" fmla="val 13989"/>
            </a:avLst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/>
          <p:cNvCxnSpPr>
            <a:endCxn id="51" idx="0"/>
          </p:cNvCxnSpPr>
          <p:nvPr/>
        </p:nvCxnSpPr>
        <p:spPr>
          <a:xfrm>
            <a:off x="5671903" y="5486404"/>
            <a:ext cx="1151031" cy="430330"/>
          </a:xfrm>
          <a:prstGeom prst="bentConnector2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H="1">
            <a:off x="8343591" y="2655635"/>
            <a:ext cx="1" cy="324000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87506" y="1661214"/>
            <a:ext cx="25508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页表基址寄存器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 rot="16200000" flipH="1">
            <a:off x="9772233" y="5905507"/>
            <a:ext cx="1" cy="61200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rot="16200000" flipH="1">
            <a:off x="3565683" y="4990807"/>
            <a:ext cx="1" cy="93600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" grpId="0" animBg="1"/>
      <p:bldP spid="23" grpId="0"/>
      <p:bldP spid="25" grpId="0" animBg="1"/>
      <p:bldP spid="26" grpId="0" animBg="1"/>
      <p:bldP spid="50" grpId="0"/>
      <p:bldP spid="51" grpId="0" animBg="1"/>
      <p:bldP spid="53" grpId="0" animBg="1"/>
      <p:bldP spid="57" grpId="0"/>
      <p:bldP spid="6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段式存储器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02257" y="534545"/>
            <a:ext cx="1159697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段式虚拟存储器中的段是按程序的逻辑结构划分的，各个段的长度因程序而异。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段表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：每行记录装入位、段起点和段长等信息。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2257" y="2991212"/>
            <a:ext cx="2340835" cy="5895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段表起始地址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847" y="4982278"/>
            <a:ext cx="2334126" cy="589547"/>
            <a:chOff x="989287" y="4134853"/>
            <a:chExt cx="2334126" cy="589547"/>
          </a:xfrm>
        </p:grpSpPr>
        <p:sp>
          <p:nvSpPr>
            <p:cNvPr id="19" name="矩形 18"/>
            <p:cNvSpPr/>
            <p:nvPr/>
          </p:nvSpPr>
          <p:spPr>
            <a:xfrm>
              <a:off x="989287" y="4134853"/>
              <a:ext cx="1602897" cy="589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592184" y="4134853"/>
              <a:ext cx="731229" cy="589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98874" y="5571825"/>
            <a:ext cx="224689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段表地址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71903" y="2951047"/>
            <a:ext cx="1667064" cy="5895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段号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38966" y="2951047"/>
            <a:ext cx="2046683" cy="5895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段内地址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4069005" y="4364757"/>
          <a:ext cx="1602898" cy="1854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7285"/>
                <a:gridCol w="577285"/>
                <a:gridCol w="448328"/>
              </a:tblGrid>
              <a:tr h="74168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3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3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68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kumimoji="0" lang="zh-CN" altLang="en-US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" name="文本框 49"/>
          <p:cNvSpPr txBox="1"/>
          <p:nvPr/>
        </p:nvSpPr>
        <p:spPr>
          <a:xfrm>
            <a:off x="4420773" y="3881434"/>
            <a:ext cx="89936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段表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419551" y="6157369"/>
            <a:ext cx="2046683" cy="5895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主存地址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056743" y="6176330"/>
            <a:ext cx="19787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Cache-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" idx="2"/>
          </p:cNvCxnSpPr>
          <p:nvPr/>
        </p:nvCxnSpPr>
        <p:spPr>
          <a:xfrm flipH="1">
            <a:off x="1472674" y="3580758"/>
            <a:ext cx="1" cy="140400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/>
          <p:cNvCxnSpPr>
            <a:stCxn id="25" idx="2"/>
            <a:endCxn id="20" idx="0"/>
          </p:cNvCxnSpPr>
          <p:nvPr/>
        </p:nvCxnSpPr>
        <p:spPr>
          <a:xfrm rot="5400000">
            <a:off x="3901055" y="2377898"/>
            <a:ext cx="1441684" cy="3767076"/>
          </a:xfrm>
          <a:prstGeom prst="bentConnector3">
            <a:avLst>
              <a:gd name="adj1" fmla="val 8272"/>
            </a:avLst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H="1">
            <a:off x="8383248" y="3540593"/>
            <a:ext cx="1" cy="147600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97248" y="2482071"/>
            <a:ext cx="25508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段表基址寄存器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 rot="16200000" flipH="1">
            <a:off x="9772233" y="6146142"/>
            <a:ext cx="1" cy="61200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rot="16200000" flipH="1">
            <a:off x="3565683" y="4791207"/>
            <a:ext cx="1" cy="93600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16200000" flipH="1">
            <a:off x="6591679" y="3707857"/>
            <a:ext cx="1" cy="316800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183482" y="5068385"/>
            <a:ext cx="446942" cy="44694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8406952" y="5515327"/>
            <a:ext cx="1" cy="61200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25" grpId="0" animBg="1"/>
      <p:bldP spid="26" grpId="0" animBg="1"/>
      <p:bldP spid="50" grpId="0"/>
      <p:bldP spid="53" grpId="0" animBg="1"/>
      <p:bldP spid="57" grpId="0"/>
      <p:bldP spid="64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8870" y="28293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存储系统的层次结构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7116" y="1155032"/>
            <a:ext cx="5305926" cy="25506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17598" y="1155032"/>
            <a:ext cx="3822032" cy="25506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39516" y="1337511"/>
            <a:ext cx="1981199" cy="19415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08220" y="1574132"/>
            <a:ext cx="1443789" cy="4832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08219" y="2504717"/>
            <a:ext cx="1443789" cy="4832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18006" y="3230320"/>
            <a:ext cx="12242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91662" y="1339516"/>
            <a:ext cx="863769" cy="1939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高速缓冲存储器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94634" y="1337511"/>
            <a:ext cx="1625692" cy="19395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主存储器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75358" y="1320474"/>
            <a:ext cx="1981199" cy="1941520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44062" y="1557095"/>
            <a:ext cx="1584159" cy="4832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输入设备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44061" y="2487680"/>
            <a:ext cx="1584159" cy="4832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输出设备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53848" y="3213283"/>
            <a:ext cx="14743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I/O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设备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626760" y="1337510"/>
            <a:ext cx="1247202" cy="19395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辅助存储器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27972" y="3683668"/>
            <a:ext cx="12242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主机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16507" y="3722763"/>
            <a:ext cx="12242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外设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3" name="图示 22"/>
          <p:cNvGraphicFramePr/>
          <p:nvPr/>
        </p:nvGraphicFramePr>
        <p:xfrm>
          <a:off x="2359591" y="4293660"/>
          <a:ext cx="6996966" cy="2281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Graphic spid="23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分页、分段对比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表格 6"/>
          <p:cNvGraphicFramePr>
            <a:graphicFrameLocks noGrp="1"/>
          </p:cNvGraphicFramePr>
          <p:nvPr/>
        </p:nvGraphicFramePr>
        <p:xfrm>
          <a:off x="248652" y="1188397"/>
          <a:ext cx="11694696" cy="4791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042"/>
                <a:gridCol w="4776537"/>
                <a:gridCol w="4235117"/>
              </a:tblGrid>
              <a:tr h="948287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663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页式虚拟存储器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页长固定，页表易于构造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易于管理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不存在外碎片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不利用编程时的独立性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存储保护、存储共享较麻烦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21790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段式虚拟存储器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段的逻辑独立性好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易于编译、管理、保护、共享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调度灵活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有效利用主存空间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主存空间分配麻烦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段间容易产生碎片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需更多硬件支持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0403" y="44705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段页式存储器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38614" y="1245720"/>
            <a:ext cx="11304207" cy="302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把程序按逻辑结构分段，每段再划分为固定大小的页，主存空间页划分大小相等的页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程序对主存的调入、调出仍以页为基本传送单位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每个程序对应一个段表，每段对应一个页表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虚地址：段号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段内页号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页内地址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443895" y="1318190"/>
            <a:ext cx="11304207" cy="317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页表、段表存放在主存中，收到虚拟地址后要先访问主存，查询页表、段表，进行虚实地址转换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放在主存中的页表称为慢表（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提高变换速度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用高速缓冲存储器存放常用的页表项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快表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TLB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48427" y="180474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TLB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28152"/>
          <a:stretch>
            <a:fillRect/>
          </a:stretch>
        </p:blipFill>
        <p:spPr>
          <a:xfrm>
            <a:off x="475938" y="0"/>
            <a:ext cx="7411453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81665" y="0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访问过程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36402" y="3982452"/>
            <a:ext cx="904040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887391" y="1806833"/>
            <a:ext cx="322145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虚实地址转换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TLB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的副本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7391" y="4819244"/>
            <a:ext cx="322145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存取数据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Cache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为主存的副本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8428" y="168442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与虚存机制对比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276726" y="875575"/>
          <a:ext cx="11694696" cy="72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8232"/>
                <a:gridCol w="3898232"/>
                <a:gridCol w="3898232"/>
              </a:tblGrid>
              <a:tr h="729550">
                <a:tc>
                  <a:txBody>
                    <a:bodyPr/>
                    <a:lstStyle/>
                    <a:p>
                      <a:pPr algn="ctr"/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Cache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虚存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/>
        </p:nvGraphicFramePr>
        <p:xfrm>
          <a:off x="276726" y="5462653"/>
          <a:ext cx="11694696" cy="7295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98232"/>
                <a:gridCol w="3898232"/>
                <a:gridCol w="3898232"/>
              </a:tblGrid>
              <a:tr h="7295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未命中损失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表格 6"/>
          <p:cNvGraphicFramePr>
            <a:graphicFrameLocks noGrp="1"/>
          </p:cNvGraphicFramePr>
          <p:nvPr/>
        </p:nvGraphicFramePr>
        <p:xfrm>
          <a:off x="276726" y="3087101"/>
          <a:ext cx="11694696" cy="7295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98232"/>
                <a:gridCol w="3898232"/>
                <a:gridCol w="3898232"/>
              </a:tblGrid>
              <a:tr h="7295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侧重点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速度匹配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容量、分配、保护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6"/>
          <p:cNvGraphicFramePr>
            <a:graphicFrameLocks noGrp="1"/>
          </p:cNvGraphicFramePr>
          <p:nvPr/>
        </p:nvGraphicFramePr>
        <p:xfrm>
          <a:off x="276726" y="2346707"/>
          <a:ext cx="11694696" cy="7295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98232"/>
                <a:gridCol w="7796464"/>
              </a:tblGrid>
              <a:tr h="7295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原理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局部性原理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6"/>
          <p:cNvGraphicFramePr>
            <a:graphicFrameLocks noGrp="1"/>
          </p:cNvGraphicFramePr>
          <p:nvPr/>
        </p:nvGraphicFramePr>
        <p:xfrm>
          <a:off x="276726" y="1605125"/>
          <a:ext cx="11694696" cy="7295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98232"/>
                <a:gridCol w="7796464"/>
              </a:tblGrid>
              <a:tr h="7295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出发点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提高存储系统性能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6"/>
          <p:cNvGraphicFramePr>
            <a:graphicFrameLocks noGrp="1"/>
          </p:cNvGraphicFramePr>
          <p:nvPr/>
        </p:nvGraphicFramePr>
        <p:xfrm>
          <a:off x="276726" y="4567889"/>
          <a:ext cx="11694696" cy="883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98232"/>
                <a:gridCol w="3898232"/>
                <a:gridCol w="3898232"/>
              </a:tblGrid>
              <a:tr h="7295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透明性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硬件完成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对系统、应用程序均透明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软硬件完成</a:t>
                      </a:r>
                      <a:endParaRPr lang="en-US" altLang="zh-CN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仅对应用程序透明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7" name="表格 6"/>
          <p:cNvGraphicFramePr>
            <a:graphicFrameLocks noGrp="1"/>
          </p:cNvGraphicFramePr>
          <p:nvPr/>
        </p:nvGraphicFramePr>
        <p:xfrm>
          <a:off x="276726" y="3827495"/>
          <a:ext cx="11694696" cy="7295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98232"/>
                <a:gridCol w="3898232"/>
                <a:gridCol w="3898232"/>
              </a:tblGrid>
              <a:tr h="7295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有直接通路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无直接通路</a:t>
                      </a:r>
                      <a:endParaRPr lang="zh-CN" altLang="en-US" sz="2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存储器的性能指标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45112" y="824589"/>
            <a:ext cx="168827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存储容量：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45112" y="1627745"/>
            <a:ext cx="168827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存取时间：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5112" y="2749639"/>
            <a:ext cx="168827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存储周期：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645112" y="3553392"/>
            <a:ext cx="168827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存储带宽：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421776" y="824588"/>
            <a:ext cx="764727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指一个存储器中可存储的信息比特数，如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1M×4bit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421776" y="1627745"/>
            <a:ext cx="76472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又称存储器的访问时间，是从接收到读写命令开始到信息被读出或写入完成所需的时间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421776" y="2749639"/>
            <a:ext cx="764727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两次访存的最小间隔时间，通常略大于存取时间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421776" y="3553391"/>
            <a:ext cx="764727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单位时间里存储器所存取的信息量，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bit/s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B/s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362" y="4159881"/>
            <a:ext cx="7647276" cy="258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8870" y="91900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本节回顾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76675"/>
            <a:ext cx="12192000" cy="58983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82305" y="112303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主存储器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625" y="219493"/>
            <a:ext cx="2704445" cy="241554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889957" y="0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55543" y="1067043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156686" y="492443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9808210" y="622364"/>
            <a:ext cx="6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39" y="3300831"/>
            <a:ext cx="11393905" cy="275548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12064" y="3847522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35853" y="3847522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59642" y="3847522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83431" y="3847522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07220" y="3847522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631009" y="3847522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954798" y="3847522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278589" y="3847522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1443" y="3292810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77640" y="2930866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01429" y="2930866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6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325218" y="2930866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649007" y="2930866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6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72796" y="2930866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6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296585" y="2930866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620374" y="2930866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6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944165" y="2930866"/>
            <a:ext cx="380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1443" y="4601501"/>
            <a:ext cx="11124812" cy="12472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84158" y="2680733"/>
            <a:ext cx="11580986" cy="39486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548783" y="2868666"/>
            <a:ext cx="9832479" cy="495282"/>
          </a:xfrm>
          <a:prstGeom prst="rect">
            <a:avLst/>
          </a:prstGeom>
          <a:noFill/>
          <a:ln w="3810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对话气泡: 圆角矩形 45"/>
          <p:cNvSpPr/>
          <p:nvPr/>
        </p:nvSpPr>
        <p:spPr>
          <a:xfrm>
            <a:off x="2023913" y="1915722"/>
            <a:ext cx="1323789" cy="589584"/>
          </a:xfrm>
          <a:prstGeom prst="wedgeRoundRectCallout">
            <a:avLst>
              <a:gd name="adj1" fmla="val -6090"/>
              <a:gd name="adj2" fmla="val 107622"/>
              <a:gd name="adj3" fmla="val 16667"/>
            </a:avLst>
          </a:prstGeom>
          <a:noFill/>
          <a:ln w="1905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5482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存储字</a:t>
            </a:r>
            <a:endParaRPr lang="zh-CN" altLang="en-US" sz="2600" dirty="0">
              <a:solidFill>
                <a:srgbClr val="5482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对话气泡: 圆角矩形 46"/>
          <p:cNvSpPr/>
          <p:nvPr/>
        </p:nvSpPr>
        <p:spPr>
          <a:xfrm>
            <a:off x="3831584" y="1826727"/>
            <a:ext cx="1323789" cy="589584"/>
          </a:xfrm>
          <a:prstGeom prst="wedgeRoundRectCallout">
            <a:avLst>
              <a:gd name="adj1" fmla="val -9725"/>
              <a:gd name="adj2" fmla="val 91297"/>
              <a:gd name="adj3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存储体</a:t>
            </a:r>
            <a:endParaRPr lang="zh-CN" altLang="en-US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对话气泡: 圆角矩形 47"/>
          <p:cNvSpPr/>
          <p:nvPr/>
        </p:nvSpPr>
        <p:spPr>
          <a:xfrm>
            <a:off x="4439656" y="5950309"/>
            <a:ext cx="1572030" cy="589584"/>
          </a:xfrm>
          <a:prstGeom prst="wedgeRoundRectCallout">
            <a:avLst>
              <a:gd name="adj1" fmla="val 65425"/>
              <a:gd name="adj2" fmla="val -57673"/>
              <a:gd name="adj3" fmla="val 16667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</a:t>
            </a:r>
            <a:endParaRPr lang="zh-CN" altLang="en-US" sz="2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22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21" grpId="0" animBg="1"/>
      <p:bldP spid="43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-348912" y="10440"/>
            <a:ext cx="5495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主存储器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31579" t="4056"/>
          <a:stretch>
            <a:fillRect/>
          </a:stretch>
        </p:blipFill>
        <p:spPr>
          <a:xfrm>
            <a:off x="3380873" y="838027"/>
            <a:ext cx="8602579" cy="489707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"/>
          <a:srcRect l="13224" t="58589" r="67730"/>
          <a:stretch>
            <a:fillRect/>
          </a:stretch>
        </p:blipFill>
        <p:spPr>
          <a:xfrm>
            <a:off x="986592" y="3621458"/>
            <a:ext cx="2394659" cy="211364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156408" y="5988551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位地址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2</a:t>
            </a:r>
            <a:r>
              <a:rPr lang="en-US" altLang="zh-CN" sz="2400" baseline="30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个存储单元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761223" y="5988551"/>
            <a:ext cx="6574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总容量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存储单元个数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存储字长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  <a:r>
              <a:rPr lang="en-US" altLang="zh-CN" sz="2400" baseline="30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×8bit=8B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3922" y="1271005"/>
            <a:ext cx="553998" cy="1323439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控制电路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73113" y="4593674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endParaRPr lang="zh-CN" altLang="en-US" sz="2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6592" y="5024561"/>
            <a:ext cx="288755" cy="7105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77516" y="5233736"/>
            <a:ext cx="40907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77516" y="5386136"/>
            <a:ext cx="40907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577516" y="5538536"/>
            <a:ext cx="40907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19112" y="4901998"/>
            <a:ext cx="553998" cy="1015663"/>
          </a:xfrm>
          <a:prstGeom prst="rect">
            <a:avLst/>
          </a:prstGeom>
          <a:noFill/>
          <a:ln w="38100">
            <a:noFill/>
          </a:ln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地址线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连接符: 肘形 11"/>
          <p:cNvCxnSpPr>
            <a:stCxn id="7" idx="2"/>
            <a:endCxn id="50" idx="0"/>
          </p:cNvCxnSpPr>
          <p:nvPr/>
        </p:nvCxnSpPr>
        <p:spPr>
          <a:xfrm rot="5400000">
            <a:off x="778278" y="2911031"/>
            <a:ext cx="1999230" cy="1366057"/>
          </a:xfrm>
          <a:prstGeom prst="bentConnector3">
            <a:avLst>
              <a:gd name="adj1" fmla="val 16299"/>
            </a:avLst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/>
          <p:cNvCxnSpPr>
            <a:stCxn id="7" idx="3"/>
            <a:endCxn id="42" idx="0"/>
          </p:cNvCxnSpPr>
          <p:nvPr/>
        </p:nvCxnSpPr>
        <p:spPr>
          <a:xfrm flipH="1">
            <a:off x="2183922" y="1932725"/>
            <a:ext cx="553998" cy="1688733"/>
          </a:xfrm>
          <a:prstGeom prst="bentConnector4">
            <a:avLst>
              <a:gd name="adj1" fmla="val -41264"/>
              <a:gd name="adj2" fmla="val 69592"/>
            </a:avLst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078772" y="799450"/>
            <a:ext cx="859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rgbClr val="5482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MDR</a:t>
            </a:r>
            <a:endParaRPr lang="zh-CN" altLang="en-US" sz="2200" dirty="0">
              <a:solidFill>
                <a:srgbClr val="5482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连接符: 肘形 56"/>
          <p:cNvCxnSpPr>
            <a:stCxn id="7" idx="0"/>
            <a:endCxn id="55" idx="1"/>
          </p:cNvCxnSpPr>
          <p:nvPr/>
        </p:nvCxnSpPr>
        <p:spPr>
          <a:xfrm rot="5400000" flipH="1" flipV="1">
            <a:off x="3141791" y="334025"/>
            <a:ext cx="256111" cy="1617851"/>
          </a:xfrm>
          <a:prstGeom prst="bentConnector2">
            <a:avLst/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4975411" y="845875"/>
            <a:ext cx="6689151" cy="396494"/>
          </a:xfrm>
          <a:prstGeom prst="rect">
            <a:avLst/>
          </a:prstGeom>
          <a:noFill/>
          <a:ln w="3810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8732791" y="185421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rgbClr val="5482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endParaRPr lang="zh-CN" altLang="en-US" sz="2200" dirty="0">
              <a:solidFill>
                <a:srgbClr val="5482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rot="5400000">
            <a:off x="5020232" y="707843"/>
            <a:ext cx="252000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5400000">
            <a:off x="5916872" y="707843"/>
            <a:ext cx="252000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rot="5400000">
            <a:off x="6813512" y="707843"/>
            <a:ext cx="252000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rot="5400000">
            <a:off x="7710152" y="707843"/>
            <a:ext cx="252000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5400000">
            <a:off x="8606792" y="707843"/>
            <a:ext cx="252000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5400000">
            <a:off x="9503432" y="707843"/>
            <a:ext cx="252000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5400000">
            <a:off x="10400072" y="707843"/>
            <a:ext cx="252000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5400000">
            <a:off x="11296711" y="707843"/>
            <a:ext cx="252000" cy="0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1645543" y="1447795"/>
            <a:ext cx="540000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1645543" y="1876923"/>
            <a:ext cx="540000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1645543" y="2306050"/>
            <a:ext cx="540000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690319" y="121457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片选线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08190" y="1654920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读控制线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08190" y="2095266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写控制线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9" grpId="0"/>
      <p:bldP spid="7" grpId="0" animBg="1"/>
      <p:bldP spid="50" grpId="0"/>
      <p:bldP spid="8" grpId="0" animBg="1"/>
      <p:bldP spid="53" grpId="0"/>
      <p:bldP spid="55" grpId="0"/>
      <p:bldP spid="65" grpId="0" animBg="1"/>
      <p:bldP spid="66" grpId="0"/>
      <p:bldP spid="83" grpId="0"/>
      <p:bldP spid="84" grpId="0"/>
      <p:bldP spid="85" grpId="0"/>
    </p:bldLst>
  </p:timing>
</p:sld>
</file>

<file path=ppt/tags/tag1.xml><?xml version="1.0" encoding="utf-8"?>
<p:tagLst xmlns:p="http://schemas.openxmlformats.org/presentationml/2006/main">
  <p:tag name="KSO_WPP_MARK_KEY" val="4276e2c6-4916-427a-a308-5bfe7d4a707b"/>
  <p:tag name="COMMONDATA" val="eyJoZGlkIjoiYzc0ZjNiMzEzYzM2NjkyZDU3NWZmZDM5MzZhNDkzMjM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6805</Words>
  <Application>WPS 演示</Application>
  <PresentationFormat>宽屏</PresentationFormat>
  <Paragraphs>1769</Paragraphs>
  <Slides>54</Slides>
  <Notes>52</Notes>
  <HiddenSlides>2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7" baseType="lpstr">
      <vt:lpstr>Arial</vt:lpstr>
      <vt:lpstr>宋体</vt:lpstr>
      <vt:lpstr>Wingdings</vt:lpstr>
      <vt:lpstr>微软雅黑</vt:lpstr>
      <vt:lpstr>Arial Unicode MS</vt:lpstr>
      <vt:lpstr>等线 Light</vt:lpstr>
      <vt:lpstr>Calibri Light</vt:lpstr>
      <vt:lpstr>等线</vt:lpstr>
      <vt:lpstr>Calibri</vt:lpstr>
      <vt:lpstr>黑体</vt:lpstr>
      <vt:lpstr>Cambria Math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jihui han</dc:creator>
  <cp:lastModifiedBy>qzuser</cp:lastModifiedBy>
  <cp:revision>521</cp:revision>
  <dcterms:created xsi:type="dcterms:W3CDTF">2021-08-27T06:37:00Z</dcterms:created>
  <dcterms:modified xsi:type="dcterms:W3CDTF">2024-01-09T06:11:46Z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6D5C3308BB6C4567BE4F2A6164B826AA</vt:lpwstr>
  </property>
  <property fmtid="{D5CDD505-2E9C-101B-9397-08002B2CF9AE}" pid="3" name="KSOProductBuildVer">
    <vt:lpwstr>2052-11.1.0.12608</vt:lpwstr>
  </property>
</Properties>
</file>